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9"/>
  </p:notesMasterIdLst>
  <p:sldIdLst>
    <p:sldId id="285" r:id="rId2"/>
    <p:sldId id="286" r:id="rId3"/>
    <p:sldId id="287" r:id="rId4"/>
    <p:sldId id="288" r:id="rId5"/>
    <p:sldId id="289" r:id="rId6"/>
    <p:sldId id="291" r:id="rId7"/>
    <p:sldId id="292" r:id="rId8"/>
    <p:sldId id="295" r:id="rId9"/>
    <p:sldId id="296" r:id="rId10"/>
    <p:sldId id="300" r:id="rId11"/>
    <p:sldId id="297" r:id="rId12"/>
    <p:sldId id="298" r:id="rId13"/>
    <p:sldId id="299" r:id="rId14"/>
    <p:sldId id="293" r:id="rId15"/>
    <p:sldId id="294" r:id="rId16"/>
    <p:sldId id="290" r:id="rId17"/>
    <p:sldId id="301" r:id="rId18"/>
    <p:sldId id="302" r:id="rId19"/>
    <p:sldId id="305" r:id="rId20"/>
    <p:sldId id="306" r:id="rId21"/>
    <p:sldId id="307" r:id="rId22"/>
    <p:sldId id="308" r:id="rId23"/>
    <p:sldId id="303" r:id="rId24"/>
    <p:sldId id="304" r:id="rId25"/>
    <p:sldId id="309" r:id="rId26"/>
    <p:sldId id="310" r:id="rId27"/>
    <p:sldId id="311"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449"/>
    <p:restoredTop sz="94658"/>
  </p:normalViewPr>
  <p:slideViewPr>
    <p:cSldViewPr snapToGrid="0">
      <p:cViewPr>
        <p:scale>
          <a:sx n="106" d="100"/>
          <a:sy n="106" d="100"/>
        </p:scale>
        <p:origin x="144" y="1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FC7B9A4-BB0C-9748-AA49-9BF4FF15D085}" type="datetimeFigureOut">
              <a:rPr lang="en-US" smtClean="0"/>
              <a:t>5/28/23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968554A-1393-DB4B-9AC4-857637120741}" type="slidenum">
              <a:rPr lang="en-US" smtClean="0"/>
              <a:t>‹#›</a:t>
            </a:fld>
            <a:endParaRPr lang="en-US"/>
          </a:p>
        </p:txBody>
      </p:sp>
    </p:spTree>
    <p:extLst>
      <p:ext uri="{BB962C8B-B14F-4D97-AF65-F5344CB8AC3E}">
        <p14:creationId xmlns:p14="http://schemas.microsoft.com/office/powerpoint/2010/main" val="15337547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4E01E-81C9-FD06-BAE7-54AEA8B6F55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58BBE5D-D1BB-DC81-2F34-8C9B6710BF3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55B8E4C-0C49-E645-4D0C-1A35E006939D}"/>
              </a:ext>
            </a:extLst>
          </p:cNvPr>
          <p:cNvSpPr>
            <a:spLocks noGrp="1"/>
          </p:cNvSpPr>
          <p:nvPr>
            <p:ph type="dt" sz="half" idx="10"/>
          </p:nvPr>
        </p:nvSpPr>
        <p:spPr/>
        <p:txBody>
          <a:bodyPr/>
          <a:lstStyle/>
          <a:p>
            <a:fld id="{08B70578-B394-9645-B56F-85ECA5B94EA5}" type="datetimeFigureOut">
              <a:rPr lang="en-US" smtClean="0"/>
              <a:t>5/28/23</a:t>
            </a:fld>
            <a:endParaRPr lang="en-US"/>
          </a:p>
        </p:txBody>
      </p:sp>
      <p:sp>
        <p:nvSpPr>
          <p:cNvPr id="5" name="Footer Placeholder 4">
            <a:extLst>
              <a:ext uri="{FF2B5EF4-FFF2-40B4-BE49-F238E27FC236}">
                <a16:creationId xmlns:a16="http://schemas.microsoft.com/office/drawing/2014/main" id="{FB6AE894-BC42-C856-3C63-9ECCDCBC12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6E85258-0735-3F7D-96A7-D83F88A05A74}"/>
              </a:ext>
            </a:extLst>
          </p:cNvPr>
          <p:cNvSpPr>
            <a:spLocks noGrp="1"/>
          </p:cNvSpPr>
          <p:nvPr>
            <p:ph type="sldNum" sz="quarter" idx="12"/>
          </p:nvPr>
        </p:nvSpPr>
        <p:spPr/>
        <p:txBody>
          <a:bodyPr/>
          <a:lstStyle/>
          <a:p>
            <a:fld id="{D0654D0F-EC48-9040-92DA-5001B1C8B96E}" type="slidenum">
              <a:rPr lang="en-US" smtClean="0"/>
              <a:t>‹#›</a:t>
            </a:fld>
            <a:endParaRPr lang="en-US"/>
          </a:p>
        </p:txBody>
      </p:sp>
    </p:spTree>
    <p:extLst>
      <p:ext uri="{BB962C8B-B14F-4D97-AF65-F5344CB8AC3E}">
        <p14:creationId xmlns:p14="http://schemas.microsoft.com/office/powerpoint/2010/main" val="19224741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698DEF-96F6-2D9E-7B0B-90C346AD098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7A74883-2451-6383-CB9E-C38BF3428CC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2CEEEAD-088E-E3D7-8E94-D1A19404D112}"/>
              </a:ext>
            </a:extLst>
          </p:cNvPr>
          <p:cNvSpPr>
            <a:spLocks noGrp="1"/>
          </p:cNvSpPr>
          <p:nvPr>
            <p:ph type="dt" sz="half" idx="10"/>
          </p:nvPr>
        </p:nvSpPr>
        <p:spPr/>
        <p:txBody>
          <a:bodyPr/>
          <a:lstStyle/>
          <a:p>
            <a:fld id="{08B70578-B394-9645-B56F-85ECA5B94EA5}" type="datetimeFigureOut">
              <a:rPr lang="en-US" smtClean="0"/>
              <a:t>5/28/23</a:t>
            </a:fld>
            <a:endParaRPr lang="en-US"/>
          </a:p>
        </p:txBody>
      </p:sp>
      <p:sp>
        <p:nvSpPr>
          <p:cNvPr id="5" name="Footer Placeholder 4">
            <a:extLst>
              <a:ext uri="{FF2B5EF4-FFF2-40B4-BE49-F238E27FC236}">
                <a16:creationId xmlns:a16="http://schemas.microsoft.com/office/drawing/2014/main" id="{11631833-DDBA-D6A6-648A-EACC341D0DC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45957D3-3AB8-C607-A93D-3AB12A33A598}"/>
              </a:ext>
            </a:extLst>
          </p:cNvPr>
          <p:cNvSpPr>
            <a:spLocks noGrp="1"/>
          </p:cNvSpPr>
          <p:nvPr>
            <p:ph type="sldNum" sz="quarter" idx="12"/>
          </p:nvPr>
        </p:nvSpPr>
        <p:spPr/>
        <p:txBody>
          <a:bodyPr/>
          <a:lstStyle/>
          <a:p>
            <a:fld id="{D0654D0F-EC48-9040-92DA-5001B1C8B96E}" type="slidenum">
              <a:rPr lang="en-US" smtClean="0"/>
              <a:t>‹#›</a:t>
            </a:fld>
            <a:endParaRPr lang="en-US"/>
          </a:p>
        </p:txBody>
      </p:sp>
    </p:spTree>
    <p:extLst>
      <p:ext uri="{BB962C8B-B14F-4D97-AF65-F5344CB8AC3E}">
        <p14:creationId xmlns:p14="http://schemas.microsoft.com/office/powerpoint/2010/main" val="11744662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2BCC1FE-32B1-B255-8558-9F16F5D0169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C1E6135-EBF0-AF81-CAB6-16B9F968819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CAC7CCD-E565-7FA0-0B68-DE84207E25C1}"/>
              </a:ext>
            </a:extLst>
          </p:cNvPr>
          <p:cNvSpPr>
            <a:spLocks noGrp="1"/>
          </p:cNvSpPr>
          <p:nvPr>
            <p:ph type="dt" sz="half" idx="10"/>
          </p:nvPr>
        </p:nvSpPr>
        <p:spPr/>
        <p:txBody>
          <a:bodyPr/>
          <a:lstStyle/>
          <a:p>
            <a:fld id="{08B70578-B394-9645-B56F-85ECA5B94EA5}" type="datetimeFigureOut">
              <a:rPr lang="en-US" smtClean="0"/>
              <a:t>5/28/23</a:t>
            </a:fld>
            <a:endParaRPr lang="en-US"/>
          </a:p>
        </p:txBody>
      </p:sp>
      <p:sp>
        <p:nvSpPr>
          <p:cNvPr id="5" name="Footer Placeholder 4">
            <a:extLst>
              <a:ext uri="{FF2B5EF4-FFF2-40B4-BE49-F238E27FC236}">
                <a16:creationId xmlns:a16="http://schemas.microsoft.com/office/drawing/2014/main" id="{4B3E0BD8-3BCF-8A22-6ED2-38C0C16544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BAF41D9-87DF-9E0C-C3CE-A3DF1D9CE987}"/>
              </a:ext>
            </a:extLst>
          </p:cNvPr>
          <p:cNvSpPr>
            <a:spLocks noGrp="1"/>
          </p:cNvSpPr>
          <p:nvPr>
            <p:ph type="sldNum" sz="quarter" idx="12"/>
          </p:nvPr>
        </p:nvSpPr>
        <p:spPr/>
        <p:txBody>
          <a:bodyPr/>
          <a:lstStyle/>
          <a:p>
            <a:fld id="{D0654D0F-EC48-9040-92DA-5001B1C8B96E}" type="slidenum">
              <a:rPr lang="en-US" smtClean="0"/>
              <a:t>‹#›</a:t>
            </a:fld>
            <a:endParaRPr lang="en-US"/>
          </a:p>
        </p:txBody>
      </p:sp>
    </p:spTree>
    <p:extLst>
      <p:ext uri="{BB962C8B-B14F-4D97-AF65-F5344CB8AC3E}">
        <p14:creationId xmlns:p14="http://schemas.microsoft.com/office/powerpoint/2010/main" val="40349611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4AB94B-B756-8C17-AA18-C52FA27563F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F91E525-DA00-0FA7-A3C3-C3347498FDC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4343CA2-8993-7448-5CFE-4AB8AA80DAF2}"/>
              </a:ext>
            </a:extLst>
          </p:cNvPr>
          <p:cNvSpPr>
            <a:spLocks noGrp="1"/>
          </p:cNvSpPr>
          <p:nvPr>
            <p:ph type="dt" sz="half" idx="10"/>
          </p:nvPr>
        </p:nvSpPr>
        <p:spPr/>
        <p:txBody>
          <a:bodyPr/>
          <a:lstStyle/>
          <a:p>
            <a:fld id="{08B70578-B394-9645-B56F-85ECA5B94EA5}" type="datetimeFigureOut">
              <a:rPr lang="en-US" smtClean="0"/>
              <a:t>5/28/23</a:t>
            </a:fld>
            <a:endParaRPr lang="en-US"/>
          </a:p>
        </p:txBody>
      </p:sp>
      <p:sp>
        <p:nvSpPr>
          <p:cNvPr id="5" name="Footer Placeholder 4">
            <a:extLst>
              <a:ext uri="{FF2B5EF4-FFF2-40B4-BE49-F238E27FC236}">
                <a16:creationId xmlns:a16="http://schemas.microsoft.com/office/drawing/2014/main" id="{E6918F27-9435-BF0A-38AE-748A8B28A52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F5D3836-1C52-207D-E7D8-2CA092E6E827}"/>
              </a:ext>
            </a:extLst>
          </p:cNvPr>
          <p:cNvSpPr>
            <a:spLocks noGrp="1"/>
          </p:cNvSpPr>
          <p:nvPr>
            <p:ph type="sldNum" sz="quarter" idx="12"/>
          </p:nvPr>
        </p:nvSpPr>
        <p:spPr/>
        <p:txBody>
          <a:bodyPr/>
          <a:lstStyle/>
          <a:p>
            <a:fld id="{D0654D0F-EC48-9040-92DA-5001B1C8B96E}" type="slidenum">
              <a:rPr lang="en-US" smtClean="0"/>
              <a:t>‹#›</a:t>
            </a:fld>
            <a:endParaRPr lang="en-US"/>
          </a:p>
        </p:txBody>
      </p:sp>
    </p:spTree>
    <p:extLst>
      <p:ext uri="{BB962C8B-B14F-4D97-AF65-F5344CB8AC3E}">
        <p14:creationId xmlns:p14="http://schemas.microsoft.com/office/powerpoint/2010/main" val="39964334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A1699D-19AD-AFF1-9201-88A60EF459F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5456583-FB9E-0BA6-DACA-8AEA6751D1A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24B17AC-AC54-A17C-C874-C9D49BBE46F3}"/>
              </a:ext>
            </a:extLst>
          </p:cNvPr>
          <p:cNvSpPr>
            <a:spLocks noGrp="1"/>
          </p:cNvSpPr>
          <p:nvPr>
            <p:ph type="dt" sz="half" idx="10"/>
          </p:nvPr>
        </p:nvSpPr>
        <p:spPr/>
        <p:txBody>
          <a:bodyPr/>
          <a:lstStyle/>
          <a:p>
            <a:fld id="{08B70578-B394-9645-B56F-85ECA5B94EA5}" type="datetimeFigureOut">
              <a:rPr lang="en-US" smtClean="0"/>
              <a:t>5/28/23</a:t>
            </a:fld>
            <a:endParaRPr lang="en-US"/>
          </a:p>
        </p:txBody>
      </p:sp>
      <p:sp>
        <p:nvSpPr>
          <p:cNvPr id="5" name="Footer Placeholder 4">
            <a:extLst>
              <a:ext uri="{FF2B5EF4-FFF2-40B4-BE49-F238E27FC236}">
                <a16:creationId xmlns:a16="http://schemas.microsoft.com/office/drawing/2014/main" id="{FA366808-41A0-703E-F7F8-CC775C9B016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AB8D080-FD12-06A4-F58D-3EAB5C522A67}"/>
              </a:ext>
            </a:extLst>
          </p:cNvPr>
          <p:cNvSpPr>
            <a:spLocks noGrp="1"/>
          </p:cNvSpPr>
          <p:nvPr>
            <p:ph type="sldNum" sz="quarter" idx="12"/>
          </p:nvPr>
        </p:nvSpPr>
        <p:spPr/>
        <p:txBody>
          <a:bodyPr/>
          <a:lstStyle/>
          <a:p>
            <a:fld id="{D0654D0F-EC48-9040-92DA-5001B1C8B96E}" type="slidenum">
              <a:rPr lang="en-US" smtClean="0"/>
              <a:t>‹#›</a:t>
            </a:fld>
            <a:endParaRPr lang="en-US"/>
          </a:p>
        </p:txBody>
      </p:sp>
    </p:spTree>
    <p:extLst>
      <p:ext uri="{BB962C8B-B14F-4D97-AF65-F5344CB8AC3E}">
        <p14:creationId xmlns:p14="http://schemas.microsoft.com/office/powerpoint/2010/main" val="38851433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A24B99-5E46-52EE-B70D-087B1315841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8F8BC54-A813-BDAE-E81C-7D3E74EC153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4986C76-7AD6-E928-D32C-3D90590EA87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DA4F165-DEFD-F9AC-E566-F9D6231F9498}"/>
              </a:ext>
            </a:extLst>
          </p:cNvPr>
          <p:cNvSpPr>
            <a:spLocks noGrp="1"/>
          </p:cNvSpPr>
          <p:nvPr>
            <p:ph type="dt" sz="half" idx="10"/>
          </p:nvPr>
        </p:nvSpPr>
        <p:spPr/>
        <p:txBody>
          <a:bodyPr/>
          <a:lstStyle/>
          <a:p>
            <a:fld id="{08B70578-B394-9645-B56F-85ECA5B94EA5}" type="datetimeFigureOut">
              <a:rPr lang="en-US" smtClean="0"/>
              <a:t>5/28/23</a:t>
            </a:fld>
            <a:endParaRPr lang="en-US"/>
          </a:p>
        </p:txBody>
      </p:sp>
      <p:sp>
        <p:nvSpPr>
          <p:cNvPr id="6" name="Footer Placeholder 5">
            <a:extLst>
              <a:ext uri="{FF2B5EF4-FFF2-40B4-BE49-F238E27FC236}">
                <a16:creationId xmlns:a16="http://schemas.microsoft.com/office/drawing/2014/main" id="{C4959CB6-09A8-7906-899C-BB4CD88F604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6BFA33C-59ED-AD43-D321-971721D30E00}"/>
              </a:ext>
            </a:extLst>
          </p:cNvPr>
          <p:cNvSpPr>
            <a:spLocks noGrp="1"/>
          </p:cNvSpPr>
          <p:nvPr>
            <p:ph type="sldNum" sz="quarter" idx="12"/>
          </p:nvPr>
        </p:nvSpPr>
        <p:spPr/>
        <p:txBody>
          <a:bodyPr/>
          <a:lstStyle/>
          <a:p>
            <a:fld id="{D0654D0F-EC48-9040-92DA-5001B1C8B96E}" type="slidenum">
              <a:rPr lang="en-US" smtClean="0"/>
              <a:t>‹#›</a:t>
            </a:fld>
            <a:endParaRPr lang="en-US"/>
          </a:p>
        </p:txBody>
      </p:sp>
    </p:spTree>
    <p:extLst>
      <p:ext uri="{BB962C8B-B14F-4D97-AF65-F5344CB8AC3E}">
        <p14:creationId xmlns:p14="http://schemas.microsoft.com/office/powerpoint/2010/main" val="23734398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2C9D40-9F6A-8AAC-9341-07E9BF772FC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E02CAE4-6CD0-6C2F-1C44-FCB615A7D22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60A837E-9486-D7BA-30D2-4AF51C229AA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015B1C2-5823-BABD-3780-060BDC568CA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A5F64C5-2DAC-97E1-E4FF-0F25EB8E012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65B6FED-F681-B9C1-2B7E-1B4556D7F8FF}"/>
              </a:ext>
            </a:extLst>
          </p:cNvPr>
          <p:cNvSpPr>
            <a:spLocks noGrp="1"/>
          </p:cNvSpPr>
          <p:nvPr>
            <p:ph type="dt" sz="half" idx="10"/>
          </p:nvPr>
        </p:nvSpPr>
        <p:spPr/>
        <p:txBody>
          <a:bodyPr/>
          <a:lstStyle/>
          <a:p>
            <a:fld id="{08B70578-B394-9645-B56F-85ECA5B94EA5}" type="datetimeFigureOut">
              <a:rPr lang="en-US" smtClean="0"/>
              <a:t>5/28/23</a:t>
            </a:fld>
            <a:endParaRPr lang="en-US"/>
          </a:p>
        </p:txBody>
      </p:sp>
      <p:sp>
        <p:nvSpPr>
          <p:cNvPr id="8" name="Footer Placeholder 7">
            <a:extLst>
              <a:ext uri="{FF2B5EF4-FFF2-40B4-BE49-F238E27FC236}">
                <a16:creationId xmlns:a16="http://schemas.microsoft.com/office/drawing/2014/main" id="{68D799F7-0DD0-1CFA-6E0D-4DB1EFDFE56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688B4AA-1D89-3ECF-6165-D4B44742D500}"/>
              </a:ext>
            </a:extLst>
          </p:cNvPr>
          <p:cNvSpPr>
            <a:spLocks noGrp="1"/>
          </p:cNvSpPr>
          <p:nvPr>
            <p:ph type="sldNum" sz="quarter" idx="12"/>
          </p:nvPr>
        </p:nvSpPr>
        <p:spPr/>
        <p:txBody>
          <a:bodyPr/>
          <a:lstStyle/>
          <a:p>
            <a:fld id="{D0654D0F-EC48-9040-92DA-5001B1C8B96E}" type="slidenum">
              <a:rPr lang="en-US" smtClean="0"/>
              <a:t>‹#›</a:t>
            </a:fld>
            <a:endParaRPr lang="en-US"/>
          </a:p>
        </p:txBody>
      </p:sp>
    </p:spTree>
    <p:extLst>
      <p:ext uri="{BB962C8B-B14F-4D97-AF65-F5344CB8AC3E}">
        <p14:creationId xmlns:p14="http://schemas.microsoft.com/office/powerpoint/2010/main" val="12017969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4152B3-2743-7F58-CF8B-5F2DE3C6FF0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79D770A-6B76-1035-1020-223135BA500D}"/>
              </a:ext>
            </a:extLst>
          </p:cNvPr>
          <p:cNvSpPr>
            <a:spLocks noGrp="1"/>
          </p:cNvSpPr>
          <p:nvPr>
            <p:ph type="dt" sz="half" idx="10"/>
          </p:nvPr>
        </p:nvSpPr>
        <p:spPr/>
        <p:txBody>
          <a:bodyPr/>
          <a:lstStyle/>
          <a:p>
            <a:fld id="{08B70578-B394-9645-B56F-85ECA5B94EA5}" type="datetimeFigureOut">
              <a:rPr lang="en-US" smtClean="0"/>
              <a:t>5/28/23</a:t>
            </a:fld>
            <a:endParaRPr lang="en-US"/>
          </a:p>
        </p:txBody>
      </p:sp>
      <p:sp>
        <p:nvSpPr>
          <p:cNvPr id="4" name="Footer Placeholder 3">
            <a:extLst>
              <a:ext uri="{FF2B5EF4-FFF2-40B4-BE49-F238E27FC236}">
                <a16:creationId xmlns:a16="http://schemas.microsoft.com/office/drawing/2014/main" id="{D312BC20-0A3F-21E8-70B6-432B1F326F3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8F81679-C2C2-6030-ED02-ADB5F6F37F77}"/>
              </a:ext>
            </a:extLst>
          </p:cNvPr>
          <p:cNvSpPr>
            <a:spLocks noGrp="1"/>
          </p:cNvSpPr>
          <p:nvPr>
            <p:ph type="sldNum" sz="quarter" idx="12"/>
          </p:nvPr>
        </p:nvSpPr>
        <p:spPr/>
        <p:txBody>
          <a:bodyPr/>
          <a:lstStyle/>
          <a:p>
            <a:fld id="{D0654D0F-EC48-9040-92DA-5001B1C8B96E}" type="slidenum">
              <a:rPr lang="en-US" smtClean="0"/>
              <a:t>‹#›</a:t>
            </a:fld>
            <a:endParaRPr lang="en-US"/>
          </a:p>
        </p:txBody>
      </p:sp>
    </p:spTree>
    <p:extLst>
      <p:ext uri="{BB962C8B-B14F-4D97-AF65-F5344CB8AC3E}">
        <p14:creationId xmlns:p14="http://schemas.microsoft.com/office/powerpoint/2010/main" val="3585768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39F1D95-9BF1-4578-9EC4-B102D0B21245}"/>
              </a:ext>
            </a:extLst>
          </p:cNvPr>
          <p:cNvSpPr>
            <a:spLocks noGrp="1"/>
          </p:cNvSpPr>
          <p:nvPr>
            <p:ph type="dt" sz="half" idx="10"/>
          </p:nvPr>
        </p:nvSpPr>
        <p:spPr/>
        <p:txBody>
          <a:bodyPr/>
          <a:lstStyle/>
          <a:p>
            <a:fld id="{08B70578-B394-9645-B56F-85ECA5B94EA5}" type="datetimeFigureOut">
              <a:rPr lang="en-US" smtClean="0"/>
              <a:t>5/28/23</a:t>
            </a:fld>
            <a:endParaRPr lang="en-US"/>
          </a:p>
        </p:txBody>
      </p:sp>
      <p:sp>
        <p:nvSpPr>
          <p:cNvPr id="3" name="Footer Placeholder 2">
            <a:extLst>
              <a:ext uri="{FF2B5EF4-FFF2-40B4-BE49-F238E27FC236}">
                <a16:creationId xmlns:a16="http://schemas.microsoft.com/office/drawing/2014/main" id="{BE99492E-4003-5117-86AF-D57F1D7DFCF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F7B3A81-9F30-DC9E-7141-6C1F8E3B9047}"/>
              </a:ext>
            </a:extLst>
          </p:cNvPr>
          <p:cNvSpPr>
            <a:spLocks noGrp="1"/>
          </p:cNvSpPr>
          <p:nvPr>
            <p:ph type="sldNum" sz="quarter" idx="12"/>
          </p:nvPr>
        </p:nvSpPr>
        <p:spPr/>
        <p:txBody>
          <a:bodyPr/>
          <a:lstStyle/>
          <a:p>
            <a:fld id="{D0654D0F-EC48-9040-92DA-5001B1C8B96E}" type="slidenum">
              <a:rPr lang="en-US" smtClean="0"/>
              <a:t>‹#›</a:t>
            </a:fld>
            <a:endParaRPr lang="en-US"/>
          </a:p>
        </p:txBody>
      </p:sp>
    </p:spTree>
    <p:extLst>
      <p:ext uri="{BB962C8B-B14F-4D97-AF65-F5344CB8AC3E}">
        <p14:creationId xmlns:p14="http://schemas.microsoft.com/office/powerpoint/2010/main" val="38024316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27ADE2-FC4F-B8EE-6AF4-56ECE19C9BD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5EEF89C-4A30-77CF-23B0-67F9FBBAE05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0F9A5BC-FA3A-C181-E181-A3385F357F1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5DC6CFE-AC48-EA6B-2C5B-2636C3446DA4}"/>
              </a:ext>
            </a:extLst>
          </p:cNvPr>
          <p:cNvSpPr>
            <a:spLocks noGrp="1"/>
          </p:cNvSpPr>
          <p:nvPr>
            <p:ph type="dt" sz="half" idx="10"/>
          </p:nvPr>
        </p:nvSpPr>
        <p:spPr/>
        <p:txBody>
          <a:bodyPr/>
          <a:lstStyle/>
          <a:p>
            <a:fld id="{08B70578-B394-9645-B56F-85ECA5B94EA5}" type="datetimeFigureOut">
              <a:rPr lang="en-US" smtClean="0"/>
              <a:t>5/28/23</a:t>
            </a:fld>
            <a:endParaRPr lang="en-US"/>
          </a:p>
        </p:txBody>
      </p:sp>
      <p:sp>
        <p:nvSpPr>
          <p:cNvPr id="6" name="Footer Placeholder 5">
            <a:extLst>
              <a:ext uri="{FF2B5EF4-FFF2-40B4-BE49-F238E27FC236}">
                <a16:creationId xmlns:a16="http://schemas.microsoft.com/office/drawing/2014/main" id="{55A7E202-DB3C-0E5D-BDB1-50A43E40503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9124FF8-89B4-3B1A-B12A-0F1BE9DA72D0}"/>
              </a:ext>
            </a:extLst>
          </p:cNvPr>
          <p:cNvSpPr>
            <a:spLocks noGrp="1"/>
          </p:cNvSpPr>
          <p:nvPr>
            <p:ph type="sldNum" sz="quarter" idx="12"/>
          </p:nvPr>
        </p:nvSpPr>
        <p:spPr/>
        <p:txBody>
          <a:bodyPr/>
          <a:lstStyle/>
          <a:p>
            <a:fld id="{D0654D0F-EC48-9040-92DA-5001B1C8B96E}" type="slidenum">
              <a:rPr lang="en-US" smtClean="0"/>
              <a:t>‹#›</a:t>
            </a:fld>
            <a:endParaRPr lang="en-US"/>
          </a:p>
        </p:txBody>
      </p:sp>
    </p:spTree>
    <p:extLst>
      <p:ext uri="{BB962C8B-B14F-4D97-AF65-F5344CB8AC3E}">
        <p14:creationId xmlns:p14="http://schemas.microsoft.com/office/powerpoint/2010/main" val="35940110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9768C7-F758-268A-A767-9F7884D0436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31EDCB8-7BCC-3F7A-348D-A185723322D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D533E52-47AA-5B9A-0D03-020C26178B6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1AF64C0-D0AB-5581-4B7D-96BD088EFC20}"/>
              </a:ext>
            </a:extLst>
          </p:cNvPr>
          <p:cNvSpPr>
            <a:spLocks noGrp="1"/>
          </p:cNvSpPr>
          <p:nvPr>
            <p:ph type="dt" sz="half" idx="10"/>
          </p:nvPr>
        </p:nvSpPr>
        <p:spPr/>
        <p:txBody>
          <a:bodyPr/>
          <a:lstStyle/>
          <a:p>
            <a:fld id="{08B70578-B394-9645-B56F-85ECA5B94EA5}" type="datetimeFigureOut">
              <a:rPr lang="en-US" smtClean="0"/>
              <a:t>5/28/23</a:t>
            </a:fld>
            <a:endParaRPr lang="en-US"/>
          </a:p>
        </p:txBody>
      </p:sp>
      <p:sp>
        <p:nvSpPr>
          <p:cNvPr id="6" name="Footer Placeholder 5">
            <a:extLst>
              <a:ext uri="{FF2B5EF4-FFF2-40B4-BE49-F238E27FC236}">
                <a16:creationId xmlns:a16="http://schemas.microsoft.com/office/drawing/2014/main" id="{8B91F253-8740-82C5-4584-F56D6571CC2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7317CE3-944E-B57D-40DB-7139EE5A9F91}"/>
              </a:ext>
            </a:extLst>
          </p:cNvPr>
          <p:cNvSpPr>
            <a:spLocks noGrp="1"/>
          </p:cNvSpPr>
          <p:nvPr>
            <p:ph type="sldNum" sz="quarter" idx="12"/>
          </p:nvPr>
        </p:nvSpPr>
        <p:spPr/>
        <p:txBody>
          <a:bodyPr/>
          <a:lstStyle/>
          <a:p>
            <a:fld id="{D0654D0F-EC48-9040-92DA-5001B1C8B96E}" type="slidenum">
              <a:rPr lang="en-US" smtClean="0"/>
              <a:t>‹#›</a:t>
            </a:fld>
            <a:endParaRPr lang="en-US"/>
          </a:p>
        </p:txBody>
      </p:sp>
    </p:spTree>
    <p:extLst>
      <p:ext uri="{BB962C8B-B14F-4D97-AF65-F5344CB8AC3E}">
        <p14:creationId xmlns:p14="http://schemas.microsoft.com/office/powerpoint/2010/main" val="42475127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82A2AC9-9782-68A8-0BE2-2D6661672C2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02FEEA7-95B9-B8A4-DAE2-6EF8636E3C7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EE0F7F-4870-6C40-CB58-DE9E29A846C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8B70578-B394-9645-B56F-85ECA5B94EA5}" type="datetimeFigureOut">
              <a:rPr lang="en-US" smtClean="0"/>
              <a:t>5/28/23</a:t>
            </a:fld>
            <a:endParaRPr lang="en-US"/>
          </a:p>
        </p:txBody>
      </p:sp>
      <p:sp>
        <p:nvSpPr>
          <p:cNvPr id="5" name="Footer Placeholder 4">
            <a:extLst>
              <a:ext uri="{FF2B5EF4-FFF2-40B4-BE49-F238E27FC236}">
                <a16:creationId xmlns:a16="http://schemas.microsoft.com/office/drawing/2014/main" id="{7134B839-C778-627B-E4E6-0DC1EBD90F0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B401F08-9C63-60EA-0874-74E16894D47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0654D0F-EC48-9040-92DA-5001B1C8B96E}" type="slidenum">
              <a:rPr lang="en-US" smtClean="0"/>
              <a:t>‹#›</a:t>
            </a:fld>
            <a:endParaRPr lang="en-US"/>
          </a:p>
        </p:txBody>
      </p:sp>
    </p:spTree>
    <p:extLst>
      <p:ext uri="{BB962C8B-B14F-4D97-AF65-F5344CB8AC3E}">
        <p14:creationId xmlns:p14="http://schemas.microsoft.com/office/powerpoint/2010/main" val="390709824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 Id="rId5" Type="http://schemas.openxmlformats.org/officeDocument/2006/relationships/image" Target="../media/image28.png"/><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 Id="rId5" Type="http://schemas.openxmlformats.org/officeDocument/2006/relationships/image" Target="../media/image32.png"/><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2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947D6E1-FB67-7081-6A50-2DD9599AA143}"/>
              </a:ext>
            </a:extLst>
          </p:cNvPr>
          <p:cNvSpPr txBox="1"/>
          <p:nvPr/>
        </p:nvSpPr>
        <p:spPr>
          <a:xfrm>
            <a:off x="3479470" y="2398816"/>
            <a:ext cx="3241593" cy="523220"/>
          </a:xfrm>
          <a:prstGeom prst="rect">
            <a:avLst/>
          </a:prstGeom>
          <a:noFill/>
        </p:spPr>
        <p:txBody>
          <a:bodyPr wrap="none" rtlCol="0">
            <a:spAutoFit/>
          </a:bodyPr>
          <a:lstStyle/>
          <a:p>
            <a:r>
              <a:rPr lang="en-US" sz="2800" b="1" dirty="0"/>
              <a:t>Introduction to Shell</a:t>
            </a:r>
          </a:p>
        </p:txBody>
      </p:sp>
      <p:pic>
        <p:nvPicPr>
          <p:cNvPr id="3" name="Picture 2">
            <a:extLst>
              <a:ext uri="{FF2B5EF4-FFF2-40B4-BE49-F238E27FC236}">
                <a16:creationId xmlns:a16="http://schemas.microsoft.com/office/drawing/2014/main" id="{F5A114E3-FBDF-BE32-0B1A-4D7BF9902092}"/>
              </a:ext>
            </a:extLst>
          </p:cNvPr>
          <p:cNvPicPr>
            <a:picLocks noChangeAspect="1"/>
          </p:cNvPicPr>
          <p:nvPr/>
        </p:nvPicPr>
        <p:blipFill>
          <a:blip r:embed="rId2"/>
          <a:stretch>
            <a:fillRect/>
          </a:stretch>
        </p:blipFill>
        <p:spPr>
          <a:xfrm>
            <a:off x="2885703" y="2989815"/>
            <a:ext cx="6400701" cy="2591588"/>
          </a:xfrm>
          <a:prstGeom prst="rect">
            <a:avLst/>
          </a:prstGeom>
        </p:spPr>
      </p:pic>
    </p:spTree>
    <p:extLst>
      <p:ext uri="{BB962C8B-B14F-4D97-AF65-F5344CB8AC3E}">
        <p14:creationId xmlns:p14="http://schemas.microsoft.com/office/powerpoint/2010/main" val="18785320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0D29032-F3C2-C579-E4E4-55945A5150A0}"/>
              </a:ext>
            </a:extLst>
          </p:cNvPr>
          <p:cNvPicPr>
            <a:picLocks noChangeAspect="1"/>
          </p:cNvPicPr>
          <p:nvPr/>
        </p:nvPicPr>
        <p:blipFill>
          <a:blip r:embed="rId2"/>
          <a:stretch>
            <a:fillRect/>
          </a:stretch>
        </p:blipFill>
        <p:spPr>
          <a:xfrm>
            <a:off x="0" y="176008"/>
            <a:ext cx="7772400" cy="3843805"/>
          </a:xfrm>
          <a:prstGeom prst="rect">
            <a:avLst/>
          </a:prstGeom>
        </p:spPr>
      </p:pic>
      <p:sp>
        <p:nvSpPr>
          <p:cNvPr id="3" name="TextBox 2">
            <a:extLst>
              <a:ext uri="{FF2B5EF4-FFF2-40B4-BE49-F238E27FC236}">
                <a16:creationId xmlns:a16="http://schemas.microsoft.com/office/drawing/2014/main" id="{F98451BA-F832-063C-36A5-9B46BB86AE8F}"/>
              </a:ext>
            </a:extLst>
          </p:cNvPr>
          <p:cNvSpPr txBox="1"/>
          <p:nvPr/>
        </p:nvSpPr>
        <p:spPr>
          <a:xfrm>
            <a:off x="277792" y="4132162"/>
            <a:ext cx="8353441" cy="2031325"/>
          </a:xfrm>
          <a:prstGeom prst="rect">
            <a:avLst/>
          </a:prstGeom>
          <a:noFill/>
        </p:spPr>
        <p:txBody>
          <a:bodyPr wrap="none" rtlCol="0">
            <a:spAutoFit/>
          </a:bodyPr>
          <a:lstStyle/>
          <a:p>
            <a:r>
              <a:rPr lang="en-US" dirty="0"/>
              <a:t>Notice, ‘hello ‘ is assigned to the variable ‘GREETINGS’.</a:t>
            </a:r>
          </a:p>
          <a:p>
            <a:endParaRPr lang="en-US" dirty="0"/>
          </a:p>
          <a:p>
            <a:r>
              <a:rPr lang="en-US" dirty="0"/>
              <a:t>By calling </a:t>
            </a:r>
            <a:r>
              <a:rPr lang="en-US" u="sng" dirty="0"/>
              <a:t>$ echo </a:t>
            </a:r>
            <a:r>
              <a:rPr lang="en-US" b="1" u="sng" dirty="0"/>
              <a:t>$GREETINGS</a:t>
            </a:r>
            <a:r>
              <a:rPr lang="en-US" b="1" dirty="0"/>
              <a:t> : </a:t>
            </a:r>
            <a:r>
              <a:rPr lang="en-US" dirty="0"/>
              <a:t>it will print the value stored for the variable GREETINGS</a:t>
            </a:r>
          </a:p>
          <a:p>
            <a:endParaRPr lang="en-US" dirty="0"/>
          </a:p>
          <a:p>
            <a:r>
              <a:rPr lang="en-US" dirty="0"/>
              <a:t>Similarly, </a:t>
            </a:r>
            <a:r>
              <a:rPr lang="en-US" u="sng" dirty="0"/>
              <a:t>$ echo</a:t>
            </a:r>
            <a:r>
              <a:rPr lang="en-US" b="1" u="sng" dirty="0"/>
              <a:t> $GREETINGS</a:t>
            </a:r>
            <a:r>
              <a:rPr lang="en-US" u="sng" dirty="0"/>
              <a:t> </a:t>
            </a:r>
            <a:r>
              <a:rPr lang="en-US" b="1" u="sng" dirty="0"/>
              <a:t>$AUDIENCE</a:t>
            </a:r>
            <a:r>
              <a:rPr lang="en-US" dirty="0"/>
              <a:t> : it will print “Hello World’</a:t>
            </a:r>
          </a:p>
          <a:p>
            <a:endParaRPr lang="en-US" dirty="0"/>
          </a:p>
          <a:p>
            <a:r>
              <a:rPr lang="en-US" dirty="0"/>
              <a:t>BY, $ unset , we delete the result  </a:t>
            </a:r>
            <a:endParaRPr lang="en-US" b="1" u="sng" dirty="0"/>
          </a:p>
        </p:txBody>
      </p:sp>
      <p:sp>
        <p:nvSpPr>
          <p:cNvPr id="4" name="TextBox 3">
            <a:extLst>
              <a:ext uri="{FF2B5EF4-FFF2-40B4-BE49-F238E27FC236}">
                <a16:creationId xmlns:a16="http://schemas.microsoft.com/office/drawing/2014/main" id="{D38DA9F5-87F2-7EFF-3E92-F09D109B777B}"/>
              </a:ext>
            </a:extLst>
          </p:cNvPr>
          <p:cNvSpPr txBox="1"/>
          <p:nvPr/>
        </p:nvSpPr>
        <p:spPr>
          <a:xfrm>
            <a:off x="8194876" y="555585"/>
            <a:ext cx="2529860" cy="369332"/>
          </a:xfrm>
          <a:prstGeom prst="rect">
            <a:avLst/>
          </a:prstGeom>
          <a:noFill/>
        </p:spPr>
        <p:txBody>
          <a:bodyPr wrap="none" rtlCol="0">
            <a:spAutoFit/>
          </a:bodyPr>
          <a:lstStyle/>
          <a:p>
            <a:r>
              <a:rPr lang="en-US" dirty="0"/>
              <a:t>No space = Shell Variable</a:t>
            </a:r>
          </a:p>
        </p:txBody>
      </p:sp>
    </p:spTree>
    <p:extLst>
      <p:ext uri="{BB962C8B-B14F-4D97-AF65-F5344CB8AC3E}">
        <p14:creationId xmlns:p14="http://schemas.microsoft.com/office/powerpoint/2010/main" val="5634617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DD5B66C-8DE8-549C-85F7-60B78A305E2A}"/>
              </a:ext>
            </a:extLst>
          </p:cNvPr>
          <p:cNvPicPr>
            <a:picLocks noChangeAspect="1"/>
          </p:cNvPicPr>
          <p:nvPr/>
        </p:nvPicPr>
        <p:blipFill>
          <a:blip r:embed="rId2"/>
          <a:stretch>
            <a:fillRect/>
          </a:stretch>
        </p:blipFill>
        <p:spPr>
          <a:xfrm>
            <a:off x="172655" y="236934"/>
            <a:ext cx="7772400" cy="3536759"/>
          </a:xfrm>
          <a:prstGeom prst="rect">
            <a:avLst/>
          </a:prstGeom>
        </p:spPr>
      </p:pic>
      <p:sp>
        <p:nvSpPr>
          <p:cNvPr id="3" name="TextBox 2">
            <a:extLst>
              <a:ext uri="{FF2B5EF4-FFF2-40B4-BE49-F238E27FC236}">
                <a16:creationId xmlns:a16="http://schemas.microsoft.com/office/drawing/2014/main" id="{080C8829-CC88-D5DE-0A41-85CC3561B679}"/>
              </a:ext>
            </a:extLst>
          </p:cNvPr>
          <p:cNvSpPr txBox="1"/>
          <p:nvPr/>
        </p:nvSpPr>
        <p:spPr>
          <a:xfrm>
            <a:off x="266219" y="3923818"/>
            <a:ext cx="11551534" cy="2585323"/>
          </a:xfrm>
          <a:prstGeom prst="rect">
            <a:avLst/>
          </a:prstGeom>
          <a:noFill/>
        </p:spPr>
        <p:txBody>
          <a:bodyPr wrap="square" rtlCol="0">
            <a:spAutoFit/>
          </a:bodyPr>
          <a:lstStyle/>
          <a:p>
            <a:r>
              <a:rPr lang="en-US" dirty="0"/>
              <a:t>By using, ‘export’ we can extend any variable as an environment variable.</a:t>
            </a:r>
          </a:p>
          <a:p>
            <a:r>
              <a:rPr lang="en-US" dirty="0"/>
              <a:t>	$ Export GREETINGS makes GREETINGS as an environment variable.</a:t>
            </a:r>
          </a:p>
          <a:p>
            <a:endParaRPr lang="en-US" dirty="0"/>
          </a:p>
          <a:p>
            <a:r>
              <a:rPr lang="en-US" dirty="0"/>
              <a:t>“env” will display all environment variable.</a:t>
            </a:r>
          </a:p>
          <a:p>
            <a:endParaRPr lang="en-US" dirty="0"/>
          </a:p>
          <a:p>
            <a:r>
              <a:rPr lang="en-US" dirty="0"/>
              <a:t>	$ env | </a:t>
            </a:r>
            <a:r>
              <a:rPr lang="en-US" dirty="0" err="1"/>
              <a:t>gerp</a:t>
            </a:r>
            <a:r>
              <a:rPr lang="en-US" dirty="0"/>
              <a:t> ‘GREE’</a:t>
            </a:r>
          </a:p>
          <a:p>
            <a:r>
              <a:rPr lang="en-US" dirty="0"/>
              <a:t>	</a:t>
            </a:r>
          </a:p>
          <a:p>
            <a:r>
              <a:rPr lang="en-US" dirty="0"/>
              <a:t>	by grepping the word ‘</a:t>
            </a:r>
            <a:r>
              <a:rPr lang="en-US" dirty="0" err="1"/>
              <a:t>gree</a:t>
            </a:r>
            <a:r>
              <a:rPr lang="en-US" dirty="0"/>
              <a:t>’, it will print the output as ‘</a:t>
            </a:r>
            <a:r>
              <a:rPr lang="en-US" dirty="0" err="1"/>
              <a:t>Greettings</a:t>
            </a:r>
            <a:r>
              <a:rPr lang="en-US" dirty="0"/>
              <a:t>=Hello’ which confirms that, it is an 	environment variable.</a:t>
            </a:r>
          </a:p>
        </p:txBody>
      </p:sp>
    </p:spTree>
    <p:extLst>
      <p:ext uri="{BB962C8B-B14F-4D97-AF65-F5344CB8AC3E}">
        <p14:creationId xmlns:p14="http://schemas.microsoft.com/office/powerpoint/2010/main" val="34409037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CC19138-94F1-34BF-E8B1-F355915FE121}"/>
              </a:ext>
            </a:extLst>
          </p:cNvPr>
          <p:cNvPicPr>
            <a:picLocks noChangeAspect="1"/>
          </p:cNvPicPr>
          <p:nvPr/>
        </p:nvPicPr>
        <p:blipFill>
          <a:blip r:embed="rId2"/>
          <a:stretch>
            <a:fillRect/>
          </a:stretch>
        </p:blipFill>
        <p:spPr>
          <a:xfrm>
            <a:off x="2209800" y="1534670"/>
            <a:ext cx="7772400" cy="3788659"/>
          </a:xfrm>
          <a:prstGeom prst="rect">
            <a:avLst/>
          </a:prstGeom>
        </p:spPr>
      </p:pic>
    </p:spTree>
    <p:extLst>
      <p:ext uri="{BB962C8B-B14F-4D97-AF65-F5344CB8AC3E}">
        <p14:creationId xmlns:p14="http://schemas.microsoft.com/office/powerpoint/2010/main" val="21836704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85003A7-BFB1-2226-4AAA-1961E93F9CBC}"/>
              </a:ext>
            </a:extLst>
          </p:cNvPr>
          <p:cNvSpPr txBox="1"/>
          <p:nvPr/>
        </p:nvSpPr>
        <p:spPr>
          <a:xfrm>
            <a:off x="2685327" y="2882096"/>
            <a:ext cx="2239203" cy="369332"/>
          </a:xfrm>
          <a:prstGeom prst="rect">
            <a:avLst/>
          </a:prstGeom>
          <a:noFill/>
        </p:spPr>
        <p:txBody>
          <a:bodyPr wrap="none" rtlCol="0">
            <a:spAutoFit/>
          </a:bodyPr>
          <a:lstStyle/>
          <a:p>
            <a:r>
              <a:rPr lang="en-US" dirty="0"/>
              <a:t>Features of Bash Shell</a:t>
            </a:r>
          </a:p>
        </p:txBody>
      </p:sp>
      <p:pic>
        <p:nvPicPr>
          <p:cNvPr id="3" name="Picture 2">
            <a:extLst>
              <a:ext uri="{FF2B5EF4-FFF2-40B4-BE49-F238E27FC236}">
                <a16:creationId xmlns:a16="http://schemas.microsoft.com/office/drawing/2014/main" id="{30922619-6DDC-DE05-D888-90F347EC7F1C}"/>
              </a:ext>
            </a:extLst>
          </p:cNvPr>
          <p:cNvPicPr>
            <a:picLocks noChangeAspect="1"/>
          </p:cNvPicPr>
          <p:nvPr/>
        </p:nvPicPr>
        <p:blipFill>
          <a:blip r:embed="rId2"/>
          <a:stretch>
            <a:fillRect/>
          </a:stretch>
        </p:blipFill>
        <p:spPr>
          <a:xfrm>
            <a:off x="2685327" y="3429000"/>
            <a:ext cx="6147121" cy="3113790"/>
          </a:xfrm>
          <a:prstGeom prst="rect">
            <a:avLst/>
          </a:prstGeom>
        </p:spPr>
      </p:pic>
    </p:spTree>
    <p:extLst>
      <p:ext uri="{BB962C8B-B14F-4D97-AF65-F5344CB8AC3E}">
        <p14:creationId xmlns:p14="http://schemas.microsoft.com/office/powerpoint/2010/main" val="36311042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06637E9-309D-ADEA-8A86-82B7E0F8759F}"/>
              </a:ext>
            </a:extLst>
          </p:cNvPr>
          <p:cNvPicPr>
            <a:picLocks noChangeAspect="1"/>
          </p:cNvPicPr>
          <p:nvPr/>
        </p:nvPicPr>
        <p:blipFill>
          <a:blip r:embed="rId2"/>
          <a:stretch>
            <a:fillRect/>
          </a:stretch>
        </p:blipFill>
        <p:spPr>
          <a:xfrm>
            <a:off x="1249101" y="128282"/>
            <a:ext cx="6309167" cy="3329191"/>
          </a:xfrm>
          <a:prstGeom prst="rect">
            <a:avLst/>
          </a:prstGeom>
        </p:spPr>
      </p:pic>
      <p:pic>
        <p:nvPicPr>
          <p:cNvPr id="3" name="Picture 2">
            <a:extLst>
              <a:ext uri="{FF2B5EF4-FFF2-40B4-BE49-F238E27FC236}">
                <a16:creationId xmlns:a16="http://schemas.microsoft.com/office/drawing/2014/main" id="{28750946-8F5F-FBDE-B23A-6B8663B3DBF6}"/>
              </a:ext>
            </a:extLst>
          </p:cNvPr>
          <p:cNvPicPr>
            <a:picLocks noChangeAspect="1"/>
          </p:cNvPicPr>
          <p:nvPr/>
        </p:nvPicPr>
        <p:blipFill>
          <a:blip r:embed="rId3"/>
          <a:stretch>
            <a:fillRect/>
          </a:stretch>
        </p:blipFill>
        <p:spPr>
          <a:xfrm>
            <a:off x="4541134" y="3409563"/>
            <a:ext cx="6309167" cy="3320155"/>
          </a:xfrm>
          <a:prstGeom prst="rect">
            <a:avLst/>
          </a:prstGeom>
        </p:spPr>
      </p:pic>
    </p:spTree>
    <p:extLst>
      <p:ext uri="{BB962C8B-B14F-4D97-AF65-F5344CB8AC3E}">
        <p14:creationId xmlns:p14="http://schemas.microsoft.com/office/powerpoint/2010/main" val="19457059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D4D519F-240A-FD21-9E16-9528783CF23A}"/>
              </a:ext>
            </a:extLst>
          </p:cNvPr>
          <p:cNvPicPr>
            <a:picLocks noChangeAspect="1"/>
          </p:cNvPicPr>
          <p:nvPr/>
        </p:nvPicPr>
        <p:blipFill>
          <a:blip r:embed="rId2"/>
          <a:stretch>
            <a:fillRect/>
          </a:stretch>
        </p:blipFill>
        <p:spPr>
          <a:xfrm>
            <a:off x="0" y="52624"/>
            <a:ext cx="7772400" cy="3189396"/>
          </a:xfrm>
          <a:prstGeom prst="rect">
            <a:avLst/>
          </a:prstGeom>
        </p:spPr>
      </p:pic>
      <p:pic>
        <p:nvPicPr>
          <p:cNvPr id="3" name="Picture 2">
            <a:extLst>
              <a:ext uri="{FF2B5EF4-FFF2-40B4-BE49-F238E27FC236}">
                <a16:creationId xmlns:a16="http://schemas.microsoft.com/office/drawing/2014/main" id="{EB2D8EDC-4DC5-84EE-274F-4905AE02EF40}"/>
              </a:ext>
            </a:extLst>
          </p:cNvPr>
          <p:cNvPicPr>
            <a:picLocks noChangeAspect="1"/>
          </p:cNvPicPr>
          <p:nvPr/>
        </p:nvPicPr>
        <p:blipFill>
          <a:blip r:embed="rId3"/>
          <a:stretch>
            <a:fillRect/>
          </a:stretch>
        </p:blipFill>
        <p:spPr>
          <a:xfrm>
            <a:off x="3043177" y="3429000"/>
            <a:ext cx="7772400" cy="3376376"/>
          </a:xfrm>
          <a:prstGeom prst="rect">
            <a:avLst/>
          </a:prstGeom>
        </p:spPr>
      </p:pic>
    </p:spTree>
    <p:extLst>
      <p:ext uri="{BB962C8B-B14F-4D97-AF65-F5344CB8AC3E}">
        <p14:creationId xmlns:p14="http://schemas.microsoft.com/office/powerpoint/2010/main" val="38878861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ABF8DB8-5F39-A1DD-2F89-FBEFEC1BC5A0}"/>
              </a:ext>
            </a:extLst>
          </p:cNvPr>
          <p:cNvPicPr>
            <a:picLocks noChangeAspect="1"/>
          </p:cNvPicPr>
          <p:nvPr/>
        </p:nvPicPr>
        <p:blipFill>
          <a:blip r:embed="rId2"/>
          <a:stretch>
            <a:fillRect/>
          </a:stretch>
        </p:blipFill>
        <p:spPr>
          <a:xfrm>
            <a:off x="114782" y="0"/>
            <a:ext cx="7327740" cy="3959513"/>
          </a:xfrm>
          <a:prstGeom prst="rect">
            <a:avLst/>
          </a:prstGeom>
        </p:spPr>
      </p:pic>
      <p:pic>
        <p:nvPicPr>
          <p:cNvPr id="3" name="Picture 2">
            <a:extLst>
              <a:ext uri="{FF2B5EF4-FFF2-40B4-BE49-F238E27FC236}">
                <a16:creationId xmlns:a16="http://schemas.microsoft.com/office/drawing/2014/main" id="{E01E836A-A55C-34E8-9389-1EEA8418D902}"/>
              </a:ext>
            </a:extLst>
          </p:cNvPr>
          <p:cNvPicPr>
            <a:picLocks noChangeAspect="1"/>
          </p:cNvPicPr>
          <p:nvPr/>
        </p:nvPicPr>
        <p:blipFill>
          <a:blip r:embed="rId3"/>
          <a:stretch>
            <a:fillRect/>
          </a:stretch>
        </p:blipFill>
        <p:spPr>
          <a:xfrm>
            <a:off x="3922853" y="4161649"/>
            <a:ext cx="7772400" cy="2696351"/>
          </a:xfrm>
          <a:prstGeom prst="rect">
            <a:avLst/>
          </a:prstGeom>
        </p:spPr>
      </p:pic>
    </p:spTree>
    <p:extLst>
      <p:ext uri="{BB962C8B-B14F-4D97-AF65-F5344CB8AC3E}">
        <p14:creationId xmlns:p14="http://schemas.microsoft.com/office/powerpoint/2010/main" val="20536451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A6BE06D-37BA-4075-A417-3762121A2244}"/>
              </a:ext>
            </a:extLst>
          </p:cNvPr>
          <p:cNvPicPr>
            <a:picLocks noChangeAspect="1"/>
          </p:cNvPicPr>
          <p:nvPr/>
        </p:nvPicPr>
        <p:blipFill>
          <a:blip r:embed="rId2"/>
          <a:stretch>
            <a:fillRect/>
          </a:stretch>
        </p:blipFill>
        <p:spPr>
          <a:xfrm>
            <a:off x="91633" y="60767"/>
            <a:ext cx="5716323" cy="3368233"/>
          </a:xfrm>
          <a:prstGeom prst="rect">
            <a:avLst/>
          </a:prstGeom>
        </p:spPr>
      </p:pic>
      <p:pic>
        <p:nvPicPr>
          <p:cNvPr id="3" name="Picture 2">
            <a:extLst>
              <a:ext uri="{FF2B5EF4-FFF2-40B4-BE49-F238E27FC236}">
                <a16:creationId xmlns:a16="http://schemas.microsoft.com/office/drawing/2014/main" id="{6250C11B-E5E7-59AB-F55F-599C62D939DE}"/>
              </a:ext>
            </a:extLst>
          </p:cNvPr>
          <p:cNvPicPr>
            <a:picLocks noChangeAspect="1"/>
          </p:cNvPicPr>
          <p:nvPr/>
        </p:nvPicPr>
        <p:blipFill>
          <a:blip r:embed="rId3"/>
          <a:stretch>
            <a:fillRect/>
          </a:stretch>
        </p:blipFill>
        <p:spPr>
          <a:xfrm>
            <a:off x="4096474" y="3008188"/>
            <a:ext cx="7772400" cy="3789045"/>
          </a:xfrm>
          <a:prstGeom prst="rect">
            <a:avLst/>
          </a:prstGeom>
        </p:spPr>
      </p:pic>
    </p:spTree>
    <p:extLst>
      <p:ext uri="{BB962C8B-B14F-4D97-AF65-F5344CB8AC3E}">
        <p14:creationId xmlns:p14="http://schemas.microsoft.com/office/powerpoint/2010/main" val="35760905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D7445D4-D66F-4E10-228C-7DCFB95548E3}"/>
              </a:ext>
            </a:extLst>
          </p:cNvPr>
          <p:cNvSpPr txBox="1"/>
          <p:nvPr/>
        </p:nvSpPr>
        <p:spPr>
          <a:xfrm>
            <a:off x="3049929" y="3247227"/>
            <a:ext cx="6099858" cy="400110"/>
          </a:xfrm>
          <a:prstGeom prst="rect">
            <a:avLst/>
          </a:prstGeom>
          <a:noFill/>
        </p:spPr>
        <p:txBody>
          <a:bodyPr wrap="square">
            <a:spAutoFit/>
          </a:bodyPr>
          <a:lstStyle/>
          <a:p>
            <a:r>
              <a:rPr lang="en-CA" sz="2000" b="1" i="0" dirty="0">
                <a:solidFill>
                  <a:srgbClr val="1F1F1F"/>
                </a:solidFill>
                <a:effectLst/>
                <a:latin typeface="Source Sans Pro" panose="020B0503030403020204" pitchFamily="34" charset="0"/>
              </a:rPr>
              <a:t>Scheduling Jobs using Cron</a:t>
            </a:r>
            <a:endParaRPr lang="en-US" sz="2000" b="1" dirty="0"/>
          </a:p>
        </p:txBody>
      </p:sp>
    </p:spTree>
    <p:extLst>
      <p:ext uri="{BB962C8B-B14F-4D97-AF65-F5344CB8AC3E}">
        <p14:creationId xmlns:p14="http://schemas.microsoft.com/office/powerpoint/2010/main" val="6208942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53A4769-2947-0056-DA6C-3B0F1A83355A}"/>
              </a:ext>
            </a:extLst>
          </p:cNvPr>
          <p:cNvPicPr>
            <a:picLocks noChangeAspect="1"/>
          </p:cNvPicPr>
          <p:nvPr/>
        </p:nvPicPr>
        <p:blipFill>
          <a:blip r:embed="rId2"/>
          <a:stretch>
            <a:fillRect/>
          </a:stretch>
        </p:blipFill>
        <p:spPr>
          <a:xfrm>
            <a:off x="0" y="181336"/>
            <a:ext cx="4736568" cy="2087301"/>
          </a:xfrm>
          <a:prstGeom prst="rect">
            <a:avLst/>
          </a:prstGeom>
        </p:spPr>
      </p:pic>
      <p:pic>
        <p:nvPicPr>
          <p:cNvPr id="3" name="Picture 2">
            <a:extLst>
              <a:ext uri="{FF2B5EF4-FFF2-40B4-BE49-F238E27FC236}">
                <a16:creationId xmlns:a16="http://schemas.microsoft.com/office/drawing/2014/main" id="{D9CF7FFB-1214-4BC3-C482-5DD8897B2C4D}"/>
              </a:ext>
            </a:extLst>
          </p:cNvPr>
          <p:cNvPicPr>
            <a:picLocks noChangeAspect="1"/>
          </p:cNvPicPr>
          <p:nvPr/>
        </p:nvPicPr>
        <p:blipFill>
          <a:blip r:embed="rId3"/>
          <a:stretch>
            <a:fillRect/>
          </a:stretch>
        </p:blipFill>
        <p:spPr>
          <a:xfrm>
            <a:off x="118399" y="2559050"/>
            <a:ext cx="4686300" cy="1739900"/>
          </a:xfrm>
          <a:prstGeom prst="rect">
            <a:avLst/>
          </a:prstGeom>
        </p:spPr>
      </p:pic>
      <p:pic>
        <p:nvPicPr>
          <p:cNvPr id="4" name="Picture 3">
            <a:extLst>
              <a:ext uri="{FF2B5EF4-FFF2-40B4-BE49-F238E27FC236}">
                <a16:creationId xmlns:a16="http://schemas.microsoft.com/office/drawing/2014/main" id="{CA1E7FCF-96FC-1882-687F-C7A41B8B729C}"/>
              </a:ext>
            </a:extLst>
          </p:cNvPr>
          <p:cNvPicPr>
            <a:picLocks noChangeAspect="1"/>
          </p:cNvPicPr>
          <p:nvPr/>
        </p:nvPicPr>
        <p:blipFill>
          <a:blip r:embed="rId4"/>
          <a:stretch>
            <a:fillRect/>
          </a:stretch>
        </p:blipFill>
        <p:spPr>
          <a:xfrm>
            <a:off x="0" y="4393544"/>
            <a:ext cx="4907666" cy="2464456"/>
          </a:xfrm>
          <a:prstGeom prst="rect">
            <a:avLst/>
          </a:prstGeom>
        </p:spPr>
      </p:pic>
      <p:pic>
        <p:nvPicPr>
          <p:cNvPr id="5" name="Picture 4">
            <a:extLst>
              <a:ext uri="{FF2B5EF4-FFF2-40B4-BE49-F238E27FC236}">
                <a16:creationId xmlns:a16="http://schemas.microsoft.com/office/drawing/2014/main" id="{BFF7BE33-0506-03DD-5FA9-73EC3BA7893A}"/>
              </a:ext>
            </a:extLst>
          </p:cNvPr>
          <p:cNvPicPr>
            <a:picLocks noChangeAspect="1"/>
          </p:cNvPicPr>
          <p:nvPr/>
        </p:nvPicPr>
        <p:blipFill>
          <a:blip r:embed="rId5"/>
          <a:stretch>
            <a:fillRect/>
          </a:stretch>
        </p:blipFill>
        <p:spPr>
          <a:xfrm>
            <a:off x="5158321" y="1079124"/>
            <a:ext cx="7033679" cy="4051570"/>
          </a:xfrm>
          <a:prstGeom prst="rect">
            <a:avLst/>
          </a:prstGeom>
        </p:spPr>
      </p:pic>
    </p:spTree>
    <p:extLst>
      <p:ext uri="{BB962C8B-B14F-4D97-AF65-F5344CB8AC3E}">
        <p14:creationId xmlns:p14="http://schemas.microsoft.com/office/powerpoint/2010/main" val="30989511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E8FADFA-637A-AE6E-75D6-07FE473ADB98}"/>
              </a:ext>
            </a:extLst>
          </p:cNvPr>
          <p:cNvPicPr>
            <a:picLocks noChangeAspect="1"/>
          </p:cNvPicPr>
          <p:nvPr/>
        </p:nvPicPr>
        <p:blipFill>
          <a:blip r:embed="rId2"/>
          <a:stretch>
            <a:fillRect/>
          </a:stretch>
        </p:blipFill>
        <p:spPr>
          <a:xfrm>
            <a:off x="141678" y="110011"/>
            <a:ext cx="5968789" cy="2443183"/>
          </a:xfrm>
          <a:prstGeom prst="rect">
            <a:avLst/>
          </a:prstGeom>
        </p:spPr>
      </p:pic>
      <p:pic>
        <p:nvPicPr>
          <p:cNvPr id="3" name="Picture 2">
            <a:extLst>
              <a:ext uri="{FF2B5EF4-FFF2-40B4-BE49-F238E27FC236}">
                <a16:creationId xmlns:a16="http://schemas.microsoft.com/office/drawing/2014/main" id="{E66430D9-D376-014C-76BC-D697EC68A6A0}"/>
              </a:ext>
            </a:extLst>
          </p:cNvPr>
          <p:cNvPicPr>
            <a:picLocks noChangeAspect="1"/>
          </p:cNvPicPr>
          <p:nvPr/>
        </p:nvPicPr>
        <p:blipFill>
          <a:blip r:embed="rId3"/>
          <a:stretch>
            <a:fillRect/>
          </a:stretch>
        </p:blipFill>
        <p:spPr>
          <a:xfrm>
            <a:off x="4050475" y="2686637"/>
            <a:ext cx="7772400" cy="4061352"/>
          </a:xfrm>
          <a:prstGeom prst="rect">
            <a:avLst/>
          </a:prstGeom>
        </p:spPr>
      </p:pic>
    </p:spTree>
    <p:extLst>
      <p:ext uri="{BB962C8B-B14F-4D97-AF65-F5344CB8AC3E}">
        <p14:creationId xmlns:p14="http://schemas.microsoft.com/office/powerpoint/2010/main" val="33816285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0FB2AED-C215-04A9-F359-28DC8CF0194A}"/>
              </a:ext>
            </a:extLst>
          </p:cNvPr>
          <p:cNvPicPr>
            <a:picLocks noChangeAspect="1"/>
          </p:cNvPicPr>
          <p:nvPr/>
        </p:nvPicPr>
        <p:blipFill>
          <a:blip r:embed="rId2"/>
          <a:stretch>
            <a:fillRect/>
          </a:stretch>
        </p:blipFill>
        <p:spPr>
          <a:xfrm>
            <a:off x="0" y="177237"/>
            <a:ext cx="5245100" cy="1943100"/>
          </a:xfrm>
          <a:prstGeom prst="rect">
            <a:avLst/>
          </a:prstGeom>
        </p:spPr>
      </p:pic>
      <p:pic>
        <p:nvPicPr>
          <p:cNvPr id="3" name="Picture 2">
            <a:extLst>
              <a:ext uri="{FF2B5EF4-FFF2-40B4-BE49-F238E27FC236}">
                <a16:creationId xmlns:a16="http://schemas.microsoft.com/office/drawing/2014/main" id="{6FFB17E7-D5AA-6878-007C-6774FF3B3C6F}"/>
              </a:ext>
            </a:extLst>
          </p:cNvPr>
          <p:cNvPicPr>
            <a:picLocks noChangeAspect="1"/>
          </p:cNvPicPr>
          <p:nvPr/>
        </p:nvPicPr>
        <p:blipFill>
          <a:blip r:embed="rId3"/>
          <a:stretch>
            <a:fillRect/>
          </a:stretch>
        </p:blipFill>
        <p:spPr>
          <a:xfrm>
            <a:off x="0" y="2286000"/>
            <a:ext cx="4940300" cy="2286000"/>
          </a:xfrm>
          <a:prstGeom prst="rect">
            <a:avLst/>
          </a:prstGeom>
        </p:spPr>
      </p:pic>
      <p:pic>
        <p:nvPicPr>
          <p:cNvPr id="4" name="Picture 3">
            <a:extLst>
              <a:ext uri="{FF2B5EF4-FFF2-40B4-BE49-F238E27FC236}">
                <a16:creationId xmlns:a16="http://schemas.microsoft.com/office/drawing/2014/main" id="{F4D6EDD2-1B5F-FE4B-9B41-051E65600000}"/>
              </a:ext>
            </a:extLst>
          </p:cNvPr>
          <p:cNvPicPr>
            <a:picLocks noChangeAspect="1"/>
          </p:cNvPicPr>
          <p:nvPr/>
        </p:nvPicPr>
        <p:blipFill>
          <a:blip r:embed="rId4"/>
          <a:stretch>
            <a:fillRect/>
          </a:stretch>
        </p:blipFill>
        <p:spPr>
          <a:xfrm>
            <a:off x="0" y="4572000"/>
            <a:ext cx="5397500" cy="2184400"/>
          </a:xfrm>
          <a:prstGeom prst="rect">
            <a:avLst/>
          </a:prstGeom>
        </p:spPr>
      </p:pic>
      <p:pic>
        <p:nvPicPr>
          <p:cNvPr id="5" name="Picture 4">
            <a:extLst>
              <a:ext uri="{FF2B5EF4-FFF2-40B4-BE49-F238E27FC236}">
                <a16:creationId xmlns:a16="http://schemas.microsoft.com/office/drawing/2014/main" id="{8D7EB745-BA0E-05BE-BD69-DB1B12F21C13}"/>
              </a:ext>
            </a:extLst>
          </p:cNvPr>
          <p:cNvPicPr>
            <a:picLocks noChangeAspect="1"/>
          </p:cNvPicPr>
          <p:nvPr/>
        </p:nvPicPr>
        <p:blipFill>
          <a:blip r:embed="rId5"/>
          <a:stretch>
            <a:fillRect/>
          </a:stretch>
        </p:blipFill>
        <p:spPr>
          <a:xfrm>
            <a:off x="5582239" y="1945099"/>
            <a:ext cx="6360743" cy="2967801"/>
          </a:xfrm>
          <a:prstGeom prst="rect">
            <a:avLst/>
          </a:prstGeom>
        </p:spPr>
      </p:pic>
    </p:spTree>
    <p:extLst>
      <p:ext uri="{BB962C8B-B14F-4D97-AF65-F5344CB8AC3E}">
        <p14:creationId xmlns:p14="http://schemas.microsoft.com/office/powerpoint/2010/main" val="18062763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5540EB1-2586-B7DF-DC4C-8D8D68F24EA0}"/>
              </a:ext>
            </a:extLst>
          </p:cNvPr>
          <p:cNvSpPr txBox="1"/>
          <p:nvPr/>
        </p:nvSpPr>
        <p:spPr>
          <a:xfrm>
            <a:off x="324090" y="674400"/>
            <a:ext cx="11366339" cy="5509200"/>
          </a:xfrm>
          <a:prstGeom prst="rect">
            <a:avLst/>
          </a:prstGeom>
          <a:noFill/>
        </p:spPr>
        <p:txBody>
          <a:bodyPr wrap="square">
            <a:spAutoFit/>
          </a:bodyPr>
          <a:lstStyle/>
          <a:p>
            <a:r>
              <a:rPr lang="en-US" sz="1600" dirty="0"/>
              <a:t>The correct </a:t>
            </a:r>
            <a:r>
              <a:rPr lang="en-US" sz="1600" dirty="0" err="1"/>
              <a:t>cron</a:t>
            </a:r>
            <a:r>
              <a:rPr lang="en-US" sz="1600" dirty="0"/>
              <a:t> job syntax is:</a:t>
            </a:r>
          </a:p>
          <a:p>
            <a:endParaRPr lang="en-US" sz="1600" dirty="0"/>
          </a:p>
          <a:p>
            <a:r>
              <a:rPr lang="en-US" sz="1600" dirty="0"/>
              <a:t>```</a:t>
            </a:r>
          </a:p>
          <a:p>
            <a:r>
              <a:rPr lang="en-US" sz="1600" dirty="0"/>
              <a:t>m h </a:t>
            </a:r>
            <a:r>
              <a:rPr lang="en-US" sz="1600" dirty="0" err="1"/>
              <a:t>dom</a:t>
            </a:r>
            <a:r>
              <a:rPr lang="en-US" sz="1600" dirty="0"/>
              <a:t> </a:t>
            </a:r>
            <a:r>
              <a:rPr lang="en-US" sz="1600" dirty="0" err="1"/>
              <a:t>mon</a:t>
            </a:r>
            <a:r>
              <a:rPr lang="en-US" sz="1600" dirty="0"/>
              <a:t> </a:t>
            </a:r>
            <a:r>
              <a:rPr lang="en-US" sz="1600" dirty="0" err="1"/>
              <a:t>dow</a:t>
            </a:r>
            <a:r>
              <a:rPr lang="en-US" sz="1600" dirty="0"/>
              <a:t> command</a:t>
            </a:r>
          </a:p>
          <a:p>
            <a:r>
              <a:rPr lang="en-US" sz="1600" dirty="0"/>
              <a:t>```</a:t>
            </a:r>
          </a:p>
          <a:p>
            <a:endParaRPr lang="en-US" sz="1600" dirty="0"/>
          </a:p>
          <a:p>
            <a:r>
              <a:rPr lang="en-US" sz="1600" dirty="0"/>
              <a:t>In this syntax:</a:t>
            </a:r>
          </a:p>
          <a:p>
            <a:endParaRPr lang="en-US" sz="1600" dirty="0"/>
          </a:p>
          <a:p>
            <a:r>
              <a:rPr lang="en-US" sz="1600" dirty="0"/>
              <a:t>- `m` refers to the minute when the </a:t>
            </a:r>
            <a:r>
              <a:rPr lang="en-US" sz="1600" dirty="0" err="1"/>
              <a:t>cron</a:t>
            </a:r>
            <a:r>
              <a:rPr lang="en-US" sz="1600" dirty="0"/>
              <a:t> job should be executed (0-59).</a:t>
            </a:r>
          </a:p>
          <a:p>
            <a:r>
              <a:rPr lang="en-US" sz="1600" dirty="0"/>
              <a:t>- `h` refers to the hour when the </a:t>
            </a:r>
            <a:r>
              <a:rPr lang="en-US" sz="1600" dirty="0" err="1"/>
              <a:t>cron</a:t>
            </a:r>
            <a:r>
              <a:rPr lang="en-US" sz="1600" dirty="0"/>
              <a:t> job should be executed (0-23).</a:t>
            </a:r>
          </a:p>
          <a:p>
            <a:r>
              <a:rPr lang="en-US" sz="1600" dirty="0"/>
              <a:t>- `</a:t>
            </a:r>
            <a:r>
              <a:rPr lang="en-US" sz="1600" dirty="0" err="1"/>
              <a:t>dom</a:t>
            </a:r>
            <a:r>
              <a:rPr lang="en-US" sz="1600" dirty="0"/>
              <a:t>` refers to the day of the month when the </a:t>
            </a:r>
            <a:r>
              <a:rPr lang="en-US" sz="1600" dirty="0" err="1"/>
              <a:t>cron</a:t>
            </a:r>
            <a:r>
              <a:rPr lang="en-US" sz="1600" dirty="0"/>
              <a:t> job should be executed (1-31).</a:t>
            </a:r>
          </a:p>
          <a:p>
            <a:r>
              <a:rPr lang="en-US" sz="1600" dirty="0"/>
              <a:t>- `</a:t>
            </a:r>
            <a:r>
              <a:rPr lang="en-US" sz="1600" dirty="0" err="1"/>
              <a:t>mon</a:t>
            </a:r>
            <a:r>
              <a:rPr lang="en-US" sz="1600" dirty="0"/>
              <a:t>` refers to the month when the </a:t>
            </a:r>
            <a:r>
              <a:rPr lang="en-US" sz="1600" dirty="0" err="1"/>
              <a:t>cron</a:t>
            </a:r>
            <a:r>
              <a:rPr lang="en-US" sz="1600" dirty="0"/>
              <a:t> job should be executed (1-12).</a:t>
            </a:r>
          </a:p>
          <a:p>
            <a:r>
              <a:rPr lang="en-US" sz="1600" dirty="0"/>
              <a:t>- `</a:t>
            </a:r>
            <a:r>
              <a:rPr lang="en-US" sz="1600" dirty="0" err="1"/>
              <a:t>dow</a:t>
            </a:r>
            <a:r>
              <a:rPr lang="en-US" sz="1600" dirty="0"/>
              <a:t>` refers to the day of the week when the </a:t>
            </a:r>
            <a:r>
              <a:rPr lang="en-US" sz="1600" dirty="0" err="1"/>
              <a:t>cron</a:t>
            </a:r>
            <a:r>
              <a:rPr lang="en-US" sz="1600" dirty="0"/>
              <a:t> job should be executed (0-7, where both 0 and 7 represent Sunday).</a:t>
            </a:r>
          </a:p>
          <a:p>
            <a:r>
              <a:rPr lang="en-US" sz="1600" dirty="0"/>
              <a:t>- `command` refers to the command or script that should be executed by the </a:t>
            </a:r>
            <a:r>
              <a:rPr lang="en-US" sz="1600" dirty="0" err="1"/>
              <a:t>cron</a:t>
            </a:r>
            <a:r>
              <a:rPr lang="en-US" sz="1600" dirty="0"/>
              <a:t> job.</a:t>
            </a:r>
          </a:p>
          <a:p>
            <a:endParaRPr lang="en-US" sz="1600" dirty="0"/>
          </a:p>
          <a:p>
            <a:r>
              <a:rPr lang="en-US" sz="1600" dirty="0"/>
              <a:t>For example, a </a:t>
            </a:r>
            <a:r>
              <a:rPr lang="en-US" sz="1600" dirty="0" err="1"/>
              <a:t>cron</a:t>
            </a:r>
            <a:r>
              <a:rPr lang="en-US" sz="1600" dirty="0"/>
              <a:t> job entry that runs a script every day at 8:00 AM would be:</a:t>
            </a:r>
          </a:p>
          <a:p>
            <a:endParaRPr lang="en-US" sz="1600" dirty="0"/>
          </a:p>
          <a:p>
            <a:r>
              <a:rPr lang="en-US" sz="1600" dirty="0"/>
              <a:t>```</a:t>
            </a:r>
          </a:p>
          <a:p>
            <a:r>
              <a:rPr lang="en-US" sz="1600" dirty="0"/>
              <a:t>0 8 * * * /path/to/</a:t>
            </a:r>
            <a:r>
              <a:rPr lang="en-US" sz="1600" dirty="0" err="1"/>
              <a:t>script.sh</a:t>
            </a:r>
            <a:endParaRPr lang="en-US" sz="1600" dirty="0"/>
          </a:p>
          <a:p>
            <a:r>
              <a:rPr lang="en-US" sz="1600" dirty="0"/>
              <a:t>```</a:t>
            </a:r>
          </a:p>
          <a:p>
            <a:endParaRPr lang="en-US" sz="1600" dirty="0"/>
          </a:p>
          <a:p>
            <a:r>
              <a:rPr lang="en-US" sz="1600" dirty="0"/>
              <a:t>This </a:t>
            </a:r>
            <a:r>
              <a:rPr lang="en-US" sz="1600" dirty="0" err="1"/>
              <a:t>cron</a:t>
            </a:r>
            <a:r>
              <a:rPr lang="en-US" sz="1600" dirty="0"/>
              <a:t> job runs the script `</a:t>
            </a:r>
            <a:r>
              <a:rPr lang="en-US" sz="1600" dirty="0" err="1"/>
              <a:t>script.sh</a:t>
            </a:r>
            <a:r>
              <a:rPr lang="en-US" sz="1600" dirty="0"/>
              <a:t>` at minute 0, hour 8, every day of the month, every month, and every day of the week.</a:t>
            </a:r>
          </a:p>
        </p:txBody>
      </p:sp>
    </p:spTree>
    <p:extLst>
      <p:ext uri="{BB962C8B-B14F-4D97-AF65-F5344CB8AC3E}">
        <p14:creationId xmlns:p14="http://schemas.microsoft.com/office/powerpoint/2010/main" val="29654246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F8E816D-D4C0-F255-B2A4-C0CDBD6B6F07}"/>
              </a:ext>
            </a:extLst>
          </p:cNvPr>
          <p:cNvPicPr>
            <a:picLocks noChangeAspect="1"/>
          </p:cNvPicPr>
          <p:nvPr/>
        </p:nvPicPr>
        <p:blipFill>
          <a:blip r:embed="rId2"/>
          <a:stretch>
            <a:fillRect/>
          </a:stretch>
        </p:blipFill>
        <p:spPr>
          <a:xfrm>
            <a:off x="331886" y="170325"/>
            <a:ext cx="7214807" cy="6675046"/>
          </a:xfrm>
          <a:prstGeom prst="rect">
            <a:avLst/>
          </a:prstGeom>
        </p:spPr>
      </p:pic>
    </p:spTree>
    <p:extLst>
      <p:ext uri="{BB962C8B-B14F-4D97-AF65-F5344CB8AC3E}">
        <p14:creationId xmlns:p14="http://schemas.microsoft.com/office/powerpoint/2010/main" val="25388470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FEF4FB6-291E-50BF-C41C-F07860A59A79}"/>
              </a:ext>
            </a:extLst>
          </p:cNvPr>
          <p:cNvPicPr>
            <a:picLocks noChangeAspect="1"/>
          </p:cNvPicPr>
          <p:nvPr/>
        </p:nvPicPr>
        <p:blipFill>
          <a:blip r:embed="rId2"/>
          <a:stretch>
            <a:fillRect/>
          </a:stretch>
        </p:blipFill>
        <p:spPr>
          <a:xfrm>
            <a:off x="301667" y="185303"/>
            <a:ext cx="6049029" cy="6487393"/>
          </a:xfrm>
          <a:prstGeom prst="rect">
            <a:avLst/>
          </a:prstGeom>
        </p:spPr>
      </p:pic>
    </p:spTree>
    <p:extLst>
      <p:ext uri="{BB962C8B-B14F-4D97-AF65-F5344CB8AC3E}">
        <p14:creationId xmlns:p14="http://schemas.microsoft.com/office/powerpoint/2010/main" val="23798948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69755F0-8E7E-2705-4874-4FECC79B038F}"/>
              </a:ext>
            </a:extLst>
          </p:cNvPr>
          <p:cNvPicPr>
            <a:picLocks noChangeAspect="1"/>
          </p:cNvPicPr>
          <p:nvPr/>
        </p:nvPicPr>
        <p:blipFill>
          <a:blip r:embed="rId2"/>
          <a:stretch>
            <a:fillRect/>
          </a:stretch>
        </p:blipFill>
        <p:spPr>
          <a:xfrm>
            <a:off x="230077" y="-1"/>
            <a:ext cx="3991193" cy="6842045"/>
          </a:xfrm>
          <a:prstGeom prst="rect">
            <a:avLst/>
          </a:prstGeom>
        </p:spPr>
      </p:pic>
    </p:spTree>
    <p:extLst>
      <p:ext uri="{BB962C8B-B14F-4D97-AF65-F5344CB8AC3E}">
        <p14:creationId xmlns:p14="http://schemas.microsoft.com/office/powerpoint/2010/main" val="41049563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D65840F-046F-CBD5-BA34-6F92440BCD7D}"/>
              </a:ext>
            </a:extLst>
          </p:cNvPr>
          <p:cNvPicPr>
            <a:picLocks noChangeAspect="1"/>
          </p:cNvPicPr>
          <p:nvPr/>
        </p:nvPicPr>
        <p:blipFill>
          <a:blip r:embed="rId2"/>
          <a:stretch>
            <a:fillRect/>
          </a:stretch>
        </p:blipFill>
        <p:spPr>
          <a:xfrm>
            <a:off x="0" y="94326"/>
            <a:ext cx="4786326" cy="4200948"/>
          </a:xfrm>
          <a:prstGeom prst="rect">
            <a:avLst/>
          </a:prstGeom>
        </p:spPr>
      </p:pic>
      <p:pic>
        <p:nvPicPr>
          <p:cNvPr id="3" name="Picture 2">
            <a:extLst>
              <a:ext uri="{FF2B5EF4-FFF2-40B4-BE49-F238E27FC236}">
                <a16:creationId xmlns:a16="http://schemas.microsoft.com/office/drawing/2014/main" id="{7739773D-B0DA-3C2C-79D5-B6042C15E882}"/>
              </a:ext>
            </a:extLst>
          </p:cNvPr>
          <p:cNvPicPr>
            <a:picLocks noChangeAspect="1"/>
          </p:cNvPicPr>
          <p:nvPr/>
        </p:nvPicPr>
        <p:blipFill>
          <a:blip r:embed="rId3"/>
          <a:stretch>
            <a:fillRect/>
          </a:stretch>
        </p:blipFill>
        <p:spPr>
          <a:xfrm>
            <a:off x="7114676" y="238704"/>
            <a:ext cx="4712366" cy="5622480"/>
          </a:xfrm>
          <a:prstGeom prst="rect">
            <a:avLst/>
          </a:prstGeom>
        </p:spPr>
      </p:pic>
      <p:pic>
        <p:nvPicPr>
          <p:cNvPr id="4" name="Picture 3">
            <a:extLst>
              <a:ext uri="{FF2B5EF4-FFF2-40B4-BE49-F238E27FC236}">
                <a16:creationId xmlns:a16="http://schemas.microsoft.com/office/drawing/2014/main" id="{DF957BC7-98CE-67AB-B56E-452D02800385}"/>
              </a:ext>
            </a:extLst>
          </p:cNvPr>
          <p:cNvPicPr>
            <a:picLocks noChangeAspect="1"/>
          </p:cNvPicPr>
          <p:nvPr/>
        </p:nvPicPr>
        <p:blipFill>
          <a:blip r:embed="rId4"/>
          <a:stretch>
            <a:fillRect/>
          </a:stretch>
        </p:blipFill>
        <p:spPr>
          <a:xfrm>
            <a:off x="2328350" y="3971372"/>
            <a:ext cx="4786326" cy="2995885"/>
          </a:xfrm>
          <a:prstGeom prst="rect">
            <a:avLst/>
          </a:prstGeom>
        </p:spPr>
      </p:pic>
    </p:spTree>
    <p:extLst>
      <p:ext uri="{BB962C8B-B14F-4D97-AF65-F5344CB8AC3E}">
        <p14:creationId xmlns:p14="http://schemas.microsoft.com/office/powerpoint/2010/main" val="37532872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0255314-D27E-3B76-1080-8FCDD3852FBB}"/>
              </a:ext>
            </a:extLst>
          </p:cNvPr>
          <p:cNvPicPr>
            <a:picLocks noChangeAspect="1"/>
          </p:cNvPicPr>
          <p:nvPr/>
        </p:nvPicPr>
        <p:blipFill>
          <a:blip r:embed="rId2"/>
          <a:stretch>
            <a:fillRect/>
          </a:stretch>
        </p:blipFill>
        <p:spPr>
          <a:xfrm>
            <a:off x="698500" y="380332"/>
            <a:ext cx="9542276" cy="5972342"/>
          </a:xfrm>
          <a:prstGeom prst="rect">
            <a:avLst/>
          </a:prstGeom>
        </p:spPr>
      </p:pic>
    </p:spTree>
    <p:extLst>
      <p:ext uri="{BB962C8B-B14F-4D97-AF65-F5344CB8AC3E}">
        <p14:creationId xmlns:p14="http://schemas.microsoft.com/office/powerpoint/2010/main" val="41495472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96B656A-F71B-6875-BBE0-50A094930414}"/>
              </a:ext>
            </a:extLst>
          </p:cNvPr>
          <p:cNvPicPr>
            <a:picLocks noChangeAspect="1"/>
          </p:cNvPicPr>
          <p:nvPr/>
        </p:nvPicPr>
        <p:blipFill>
          <a:blip r:embed="rId2"/>
          <a:stretch>
            <a:fillRect/>
          </a:stretch>
        </p:blipFill>
        <p:spPr>
          <a:xfrm>
            <a:off x="898792" y="757989"/>
            <a:ext cx="7912866" cy="4066674"/>
          </a:xfrm>
          <a:prstGeom prst="rect">
            <a:avLst/>
          </a:prstGeom>
        </p:spPr>
      </p:pic>
    </p:spTree>
    <p:extLst>
      <p:ext uri="{BB962C8B-B14F-4D97-AF65-F5344CB8AC3E}">
        <p14:creationId xmlns:p14="http://schemas.microsoft.com/office/powerpoint/2010/main" val="21977290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3A894C4-7A55-C72B-800D-E0B2DDCB516B}"/>
              </a:ext>
            </a:extLst>
          </p:cNvPr>
          <p:cNvPicPr>
            <a:picLocks noChangeAspect="1"/>
          </p:cNvPicPr>
          <p:nvPr/>
        </p:nvPicPr>
        <p:blipFill>
          <a:blip r:embed="rId2"/>
          <a:stretch>
            <a:fillRect/>
          </a:stretch>
        </p:blipFill>
        <p:spPr>
          <a:xfrm>
            <a:off x="0" y="0"/>
            <a:ext cx="5617029" cy="2755369"/>
          </a:xfrm>
          <a:prstGeom prst="rect">
            <a:avLst/>
          </a:prstGeom>
        </p:spPr>
      </p:pic>
      <p:pic>
        <p:nvPicPr>
          <p:cNvPr id="4" name="Picture 3">
            <a:extLst>
              <a:ext uri="{FF2B5EF4-FFF2-40B4-BE49-F238E27FC236}">
                <a16:creationId xmlns:a16="http://schemas.microsoft.com/office/drawing/2014/main" id="{80763273-344D-45B9-724D-62E023DC27EC}"/>
              </a:ext>
            </a:extLst>
          </p:cNvPr>
          <p:cNvPicPr>
            <a:picLocks noChangeAspect="1"/>
          </p:cNvPicPr>
          <p:nvPr/>
        </p:nvPicPr>
        <p:blipFill>
          <a:blip r:embed="rId3"/>
          <a:stretch>
            <a:fillRect/>
          </a:stretch>
        </p:blipFill>
        <p:spPr>
          <a:xfrm>
            <a:off x="5131129" y="3265714"/>
            <a:ext cx="6970746" cy="3592286"/>
          </a:xfrm>
          <a:prstGeom prst="rect">
            <a:avLst/>
          </a:prstGeom>
        </p:spPr>
      </p:pic>
    </p:spTree>
    <p:extLst>
      <p:ext uri="{BB962C8B-B14F-4D97-AF65-F5344CB8AC3E}">
        <p14:creationId xmlns:p14="http://schemas.microsoft.com/office/powerpoint/2010/main" val="7524548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8099629-5835-5626-0087-1AEFE99C23EE}"/>
              </a:ext>
            </a:extLst>
          </p:cNvPr>
          <p:cNvPicPr>
            <a:picLocks noChangeAspect="1"/>
          </p:cNvPicPr>
          <p:nvPr/>
        </p:nvPicPr>
        <p:blipFill>
          <a:blip r:embed="rId2"/>
          <a:stretch>
            <a:fillRect/>
          </a:stretch>
        </p:blipFill>
        <p:spPr>
          <a:xfrm>
            <a:off x="182089" y="579081"/>
            <a:ext cx="7181238" cy="3782479"/>
          </a:xfrm>
          <a:prstGeom prst="rect">
            <a:avLst/>
          </a:prstGeom>
        </p:spPr>
      </p:pic>
      <p:sp>
        <p:nvSpPr>
          <p:cNvPr id="3" name="TextBox 2">
            <a:extLst>
              <a:ext uri="{FF2B5EF4-FFF2-40B4-BE49-F238E27FC236}">
                <a16:creationId xmlns:a16="http://schemas.microsoft.com/office/drawing/2014/main" id="{24BC3C7D-F48A-4266-F4D3-C839033EFB8B}"/>
              </a:ext>
            </a:extLst>
          </p:cNvPr>
          <p:cNvSpPr txBox="1"/>
          <p:nvPr/>
        </p:nvSpPr>
        <p:spPr>
          <a:xfrm>
            <a:off x="3615517" y="2421416"/>
            <a:ext cx="3046731" cy="369332"/>
          </a:xfrm>
          <a:prstGeom prst="rect">
            <a:avLst/>
          </a:prstGeom>
          <a:noFill/>
        </p:spPr>
        <p:txBody>
          <a:bodyPr wrap="none" rtlCol="0">
            <a:spAutoFit/>
          </a:bodyPr>
          <a:lstStyle/>
          <a:p>
            <a:r>
              <a:rPr lang="en-US" dirty="0">
                <a:solidFill>
                  <a:schemeClr val="accent2">
                    <a:lumMod val="60000"/>
                    <a:lumOff val="40000"/>
                  </a:schemeClr>
                </a:solidFill>
              </a:rPr>
              <a:t>Creating a new shell script file.</a:t>
            </a:r>
          </a:p>
        </p:txBody>
      </p:sp>
      <p:sp>
        <p:nvSpPr>
          <p:cNvPr id="4" name="TextBox 3">
            <a:extLst>
              <a:ext uri="{FF2B5EF4-FFF2-40B4-BE49-F238E27FC236}">
                <a16:creationId xmlns:a16="http://schemas.microsoft.com/office/drawing/2014/main" id="{A8F7825A-50F5-7E00-D1F2-88500C837973}"/>
              </a:ext>
            </a:extLst>
          </p:cNvPr>
          <p:cNvSpPr txBox="1"/>
          <p:nvPr/>
        </p:nvSpPr>
        <p:spPr>
          <a:xfrm>
            <a:off x="5528538" y="2841530"/>
            <a:ext cx="6175169" cy="646331"/>
          </a:xfrm>
          <a:prstGeom prst="rect">
            <a:avLst/>
          </a:prstGeom>
          <a:noFill/>
        </p:spPr>
        <p:txBody>
          <a:bodyPr wrap="square" rtlCol="0">
            <a:spAutoFit/>
          </a:bodyPr>
          <a:lstStyle/>
          <a:p>
            <a:pPr algn="l"/>
            <a:r>
              <a:rPr lang="en-US" sz="1200" dirty="0">
                <a:solidFill>
                  <a:schemeClr val="accent2">
                    <a:lumMod val="60000"/>
                    <a:lumOff val="40000"/>
                  </a:schemeClr>
                </a:solidFill>
              </a:rPr>
              <a:t>Tur</a:t>
            </a:r>
            <a:r>
              <a:rPr lang="en-CA" sz="1200" b="0" i="0" dirty="0">
                <a:solidFill>
                  <a:schemeClr val="accent2">
                    <a:lumMod val="60000"/>
                    <a:lumOff val="40000"/>
                  </a:schemeClr>
                </a:solidFill>
                <a:effectLst/>
                <a:latin typeface="Source Sans Pro" panose="020B0503030403020204" pitchFamily="34" charset="0"/>
              </a:rPr>
              <a:t>turn your text file into a bash script by echoing the bash shebang, and appending that echoed text to your file using the ‘double greater than symbol,’ which is the Bash ‘output redirection’ operator used for appending output to file</a:t>
            </a:r>
            <a:endParaRPr lang="en-CA" sz="1200" b="0" i="0" dirty="0">
              <a:solidFill>
                <a:schemeClr val="accent2">
                  <a:lumMod val="60000"/>
                  <a:lumOff val="40000"/>
                </a:schemeClr>
              </a:solidFill>
              <a:effectLst/>
              <a:latin typeface="OpenSans"/>
            </a:endParaRPr>
          </a:p>
        </p:txBody>
      </p:sp>
      <p:sp>
        <p:nvSpPr>
          <p:cNvPr id="6" name="TextBox 5">
            <a:extLst>
              <a:ext uri="{FF2B5EF4-FFF2-40B4-BE49-F238E27FC236}">
                <a16:creationId xmlns:a16="http://schemas.microsoft.com/office/drawing/2014/main" id="{30466E80-39D0-89E0-646F-F808A46C7F90}"/>
              </a:ext>
            </a:extLst>
          </p:cNvPr>
          <p:cNvSpPr txBox="1"/>
          <p:nvPr/>
        </p:nvSpPr>
        <p:spPr>
          <a:xfrm>
            <a:off x="5605729" y="3664447"/>
            <a:ext cx="6097978" cy="461665"/>
          </a:xfrm>
          <a:prstGeom prst="rect">
            <a:avLst/>
          </a:prstGeom>
          <a:noFill/>
        </p:spPr>
        <p:txBody>
          <a:bodyPr wrap="square">
            <a:spAutoFit/>
          </a:bodyPr>
          <a:lstStyle/>
          <a:p>
            <a:pPr algn="l"/>
            <a:r>
              <a:rPr lang="en-CA" sz="1200" b="0" i="0" dirty="0">
                <a:solidFill>
                  <a:schemeClr val="accent2">
                    <a:lumMod val="60000"/>
                    <a:lumOff val="40000"/>
                  </a:schemeClr>
                </a:solidFill>
                <a:effectLst/>
                <a:latin typeface="Source Sans Pro" panose="020B0503030403020204" pitchFamily="34" charset="0"/>
              </a:rPr>
              <a:t>Finally, use the echo command to print the statement ‘echo Hello World’ and again, </a:t>
            </a:r>
            <a:endParaRPr lang="en-CA" sz="1200" b="0" i="0" dirty="0">
              <a:solidFill>
                <a:schemeClr val="accent2">
                  <a:lumMod val="60000"/>
                  <a:lumOff val="40000"/>
                </a:schemeClr>
              </a:solidFill>
              <a:effectLst/>
              <a:latin typeface="OpenSans"/>
            </a:endParaRPr>
          </a:p>
          <a:p>
            <a:pPr algn="l"/>
            <a:r>
              <a:rPr lang="en-CA" sz="1200" b="0" i="0" dirty="0">
                <a:solidFill>
                  <a:schemeClr val="accent2">
                    <a:lumMod val="60000"/>
                    <a:lumOff val="40000"/>
                  </a:schemeClr>
                </a:solidFill>
                <a:effectLst/>
                <a:latin typeface="Source Sans Pro" panose="020B0503030403020204" pitchFamily="34" charset="0"/>
              </a:rPr>
              <a:t>redirect that output to your bash script.</a:t>
            </a:r>
            <a:endParaRPr lang="en-CA" sz="1200" b="0" i="0" dirty="0">
              <a:solidFill>
                <a:schemeClr val="accent2">
                  <a:lumMod val="60000"/>
                  <a:lumOff val="40000"/>
                </a:schemeClr>
              </a:solidFill>
              <a:effectLst/>
              <a:latin typeface="OpenSans"/>
            </a:endParaRPr>
          </a:p>
        </p:txBody>
      </p:sp>
    </p:spTree>
    <p:extLst>
      <p:ext uri="{BB962C8B-B14F-4D97-AF65-F5344CB8AC3E}">
        <p14:creationId xmlns:p14="http://schemas.microsoft.com/office/powerpoint/2010/main" val="8137100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5D07A1A-E10D-7E6D-31D5-71740322B389}"/>
              </a:ext>
            </a:extLst>
          </p:cNvPr>
          <p:cNvPicPr>
            <a:picLocks noChangeAspect="1"/>
          </p:cNvPicPr>
          <p:nvPr/>
        </p:nvPicPr>
        <p:blipFill>
          <a:blip r:embed="rId2"/>
          <a:stretch>
            <a:fillRect/>
          </a:stretch>
        </p:blipFill>
        <p:spPr>
          <a:xfrm>
            <a:off x="214746" y="366105"/>
            <a:ext cx="7772400" cy="3156960"/>
          </a:xfrm>
          <a:prstGeom prst="rect">
            <a:avLst/>
          </a:prstGeom>
        </p:spPr>
      </p:pic>
      <p:sp>
        <p:nvSpPr>
          <p:cNvPr id="3" name="TextBox 2">
            <a:extLst>
              <a:ext uri="{FF2B5EF4-FFF2-40B4-BE49-F238E27FC236}">
                <a16:creationId xmlns:a16="http://schemas.microsoft.com/office/drawing/2014/main" id="{F5B1BAB1-A4E1-5658-EB65-410F0B627F80}"/>
              </a:ext>
            </a:extLst>
          </p:cNvPr>
          <p:cNvSpPr txBox="1"/>
          <p:nvPr/>
        </p:nvSpPr>
        <p:spPr>
          <a:xfrm>
            <a:off x="7821218" y="1612076"/>
            <a:ext cx="4255988" cy="923330"/>
          </a:xfrm>
          <a:prstGeom prst="rect">
            <a:avLst/>
          </a:prstGeom>
          <a:noFill/>
        </p:spPr>
        <p:txBody>
          <a:bodyPr wrap="square" rtlCol="0">
            <a:spAutoFit/>
          </a:bodyPr>
          <a:lstStyle/>
          <a:p>
            <a:r>
              <a:rPr lang="en-US" dirty="0"/>
              <a:t>By using ‘ls –l’ we can check the existing permissions given to the file which is ‘</a:t>
            </a:r>
            <a:r>
              <a:rPr lang="en-US" dirty="0" err="1"/>
              <a:t>rw</a:t>
            </a:r>
            <a:r>
              <a:rPr lang="en-US" dirty="0"/>
              <a:t>’ and there is no ‘ X’  which mean executable</a:t>
            </a:r>
          </a:p>
        </p:txBody>
      </p:sp>
      <p:sp>
        <p:nvSpPr>
          <p:cNvPr id="4" name="TextBox 3">
            <a:extLst>
              <a:ext uri="{FF2B5EF4-FFF2-40B4-BE49-F238E27FC236}">
                <a16:creationId xmlns:a16="http://schemas.microsoft.com/office/drawing/2014/main" id="{BB6E649D-350E-981F-73FC-9C9C1ABB5458}"/>
              </a:ext>
            </a:extLst>
          </p:cNvPr>
          <p:cNvSpPr txBox="1"/>
          <p:nvPr/>
        </p:nvSpPr>
        <p:spPr>
          <a:xfrm>
            <a:off x="665018" y="3740727"/>
            <a:ext cx="8615692" cy="369332"/>
          </a:xfrm>
          <a:prstGeom prst="rect">
            <a:avLst/>
          </a:prstGeom>
          <a:noFill/>
        </p:spPr>
        <p:txBody>
          <a:bodyPr wrap="none" rtlCol="0">
            <a:spAutoFit/>
          </a:bodyPr>
          <a:lstStyle/>
          <a:p>
            <a:r>
              <a:rPr lang="en-US" dirty="0"/>
              <a:t>In 2</a:t>
            </a:r>
            <a:r>
              <a:rPr lang="en-US" baseline="30000" dirty="0"/>
              <a:t>nd</a:t>
            </a:r>
            <a:r>
              <a:rPr lang="en-US" dirty="0"/>
              <a:t> step we change the mode of the permissions with ‘</a:t>
            </a:r>
            <a:r>
              <a:rPr lang="en-US" dirty="0" err="1"/>
              <a:t>chmod</a:t>
            </a:r>
            <a:r>
              <a:rPr lang="en-US" dirty="0"/>
              <a:t> +x’  to make it executable.</a:t>
            </a:r>
          </a:p>
        </p:txBody>
      </p:sp>
      <p:sp>
        <p:nvSpPr>
          <p:cNvPr id="5" name="TextBox 4">
            <a:extLst>
              <a:ext uri="{FF2B5EF4-FFF2-40B4-BE49-F238E27FC236}">
                <a16:creationId xmlns:a16="http://schemas.microsoft.com/office/drawing/2014/main" id="{878DE53E-8607-7ADF-738C-620FAFD2F4BC}"/>
              </a:ext>
            </a:extLst>
          </p:cNvPr>
          <p:cNvSpPr txBox="1"/>
          <p:nvPr/>
        </p:nvSpPr>
        <p:spPr>
          <a:xfrm>
            <a:off x="665018" y="4524499"/>
            <a:ext cx="8444106" cy="369332"/>
          </a:xfrm>
          <a:prstGeom prst="rect">
            <a:avLst/>
          </a:prstGeom>
          <a:noFill/>
        </p:spPr>
        <p:txBody>
          <a:bodyPr wrap="none" rtlCol="0">
            <a:spAutoFit/>
          </a:bodyPr>
          <a:lstStyle/>
          <a:p>
            <a:r>
              <a:rPr lang="en-US" dirty="0"/>
              <a:t>Again in 3</a:t>
            </a:r>
            <a:r>
              <a:rPr lang="en-US" baseline="30000" dirty="0"/>
              <a:t>rd</a:t>
            </a:r>
            <a:r>
              <a:rPr lang="en-US" dirty="0"/>
              <a:t> step, by using list ‘ls –l’ , we can confirm that permissions has been  changed.</a:t>
            </a:r>
          </a:p>
        </p:txBody>
      </p:sp>
      <p:sp>
        <p:nvSpPr>
          <p:cNvPr id="6" name="TextBox 5">
            <a:extLst>
              <a:ext uri="{FF2B5EF4-FFF2-40B4-BE49-F238E27FC236}">
                <a16:creationId xmlns:a16="http://schemas.microsoft.com/office/drawing/2014/main" id="{9072E0FD-0C50-6771-9FBC-B1FBAC13A915}"/>
              </a:ext>
            </a:extLst>
          </p:cNvPr>
          <p:cNvSpPr txBox="1"/>
          <p:nvPr/>
        </p:nvSpPr>
        <p:spPr>
          <a:xfrm>
            <a:off x="8098971" y="2535406"/>
            <a:ext cx="2729530" cy="369332"/>
          </a:xfrm>
          <a:prstGeom prst="rect">
            <a:avLst/>
          </a:prstGeom>
          <a:noFill/>
        </p:spPr>
        <p:txBody>
          <a:bodyPr wrap="none" rtlCol="0">
            <a:spAutoFit/>
          </a:bodyPr>
          <a:lstStyle/>
          <a:p>
            <a:r>
              <a:rPr lang="en-US" dirty="0" err="1"/>
              <a:t>Rw</a:t>
            </a:r>
            <a:r>
              <a:rPr lang="en-US" dirty="0"/>
              <a:t>-r-r : owner –group-user</a:t>
            </a:r>
          </a:p>
        </p:txBody>
      </p:sp>
    </p:spTree>
    <p:extLst>
      <p:ext uri="{BB962C8B-B14F-4D97-AF65-F5344CB8AC3E}">
        <p14:creationId xmlns:p14="http://schemas.microsoft.com/office/powerpoint/2010/main" val="27335133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B71FC7E-BAD2-B17D-3198-3EBAF583E517}"/>
              </a:ext>
            </a:extLst>
          </p:cNvPr>
          <p:cNvPicPr>
            <a:picLocks noChangeAspect="1"/>
          </p:cNvPicPr>
          <p:nvPr/>
        </p:nvPicPr>
        <p:blipFill>
          <a:blip r:embed="rId2"/>
          <a:stretch>
            <a:fillRect/>
          </a:stretch>
        </p:blipFill>
        <p:spPr>
          <a:xfrm>
            <a:off x="0" y="170403"/>
            <a:ext cx="8191170" cy="2804366"/>
          </a:xfrm>
          <a:prstGeom prst="rect">
            <a:avLst/>
          </a:prstGeom>
        </p:spPr>
      </p:pic>
      <p:sp>
        <p:nvSpPr>
          <p:cNvPr id="3" name="TextBox 2">
            <a:extLst>
              <a:ext uri="{FF2B5EF4-FFF2-40B4-BE49-F238E27FC236}">
                <a16:creationId xmlns:a16="http://schemas.microsoft.com/office/drawing/2014/main" id="{8B5E7588-3289-2C73-4510-B8E4CDD50EE6}"/>
              </a:ext>
            </a:extLst>
          </p:cNvPr>
          <p:cNvSpPr txBox="1"/>
          <p:nvPr/>
        </p:nvSpPr>
        <p:spPr>
          <a:xfrm>
            <a:off x="166254" y="3292433"/>
            <a:ext cx="6387967" cy="369332"/>
          </a:xfrm>
          <a:prstGeom prst="rect">
            <a:avLst/>
          </a:prstGeom>
          <a:noFill/>
        </p:spPr>
        <p:txBody>
          <a:bodyPr wrap="none" rtlCol="0">
            <a:spAutoFit/>
          </a:bodyPr>
          <a:lstStyle/>
          <a:p>
            <a:r>
              <a:rPr lang="en-US" dirty="0"/>
              <a:t>Finally, we can run the script in the command line as shown above.</a:t>
            </a:r>
          </a:p>
        </p:txBody>
      </p:sp>
      <p:pic>
        <p:nvPicPr>
          <p:cNvPr id="4" name="Picture 3">
            <a:extLst>
              <a:ext uri="{FF2B5EF4-FFF2-40B4-BE49-F238E27FC236}">
                <a16:creationId xmlns:a16="http://schemas.microsoft.com/office/drawing/2014/main" id="{FFD8F25B-5D69-72C7-FB0F-60D7A8F3D9FD}"/>
              </a:ext>
            </a:extLst>
          </p:cNvPr>
          <p:cNvPicPr>
            <a:picLocks noChangeAspect="1"/>
          </p:cNvPicPr>
          <p:nvPr/>
        </p:nvPicPr>
        <p:blipFill>
          <a:blip r:embed="rId3"/>
          <a:stretch>
            <a:fillRect/>
          </a:stretch>
        </p:blipFill>
        <p:spPr>
          <a:xfrm>
            <a:off x="5700156" y="3800205"/>
            <a:ext cx="6491844" cy="3036725"/>
          </a:xfrm>
          <a:prstGeom prst="rect">
            <a:avLst/>
          </a:prstGeom>
        </p:spPr>
      </p:pic>
    </p:spTree>
    <p:extLst>
      <p:ext uri="{BB962C8B-B14F-4D97-AF65-F5344CB8AC3E}">
        <p14:creationId xmlns:p14="http://schemas.microsoft.com/office/powerpoint/2010/main" val="30472073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31A7A83-D6EF-886F-81B8-67330B4EC473}"/>
              </a:ext>
            </a:extLst>
          </p:cNvPr>
          <p:cNvSpPr txBox="1"/>
          <p:nvPr/>
        </p:nvSpPr>
        <p:spPr>
          <a:xfrm>
            <a:off x="4370119" y="3313216"/>
            <a:ext cx="2530693" cy="369332"/>
          </a:xfrm>
          <a:prstGeom prst="rect">
            <a:avLst/>
          </a:prstGeom>
          <a:noFill/>
        </p:spPr>
        <p:txBody>
          <a:bodyPr wrap="none" rtlCol="0">
            <a:spAutoFit/>
          </a:bodyPr>
          <a:lstStyle/>
          <a:p>
            <a:r>
              <a:rPr lang="en-US" b="1" dirty="0"/>
              <a:t>Filters, Pipes &amp; Variables</a:t>
            </a:r>
          </a:p>
        </p:txBody>
      </p:sp>
    </p:spTree>
    <p:extLst>
      <p:ext uri="{BB962C8B-B14F-4D97-AF65-F5344CB8AC3E}">
        <p14:creationId xmlns:p14="http://schemas.microsoft.com/office/powerpoint/2010/main" val="14408194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41BB4F5-3CDD-9E9E-E3E1-31C5E733848D}"/>
              </a:ext>
            </a:extLst>
          </p:cNvPr>
          <p:cNvPicPr>
            <a:picLocks noChangeAspect="1"/>
          </p:cNvPicPr>
          <p:nvPr/>
        </p:nvPicPr>
        <p:blipFill>
          <a:blip r:embed="rId2"/>
          <a:stretch>
            <a:fillRect/>
          </a:stretch>
        </p:blipFill>
        <p:spPr>
          <a:xfrm>
            <a:off x="358833" y="302991"/>
            <a:ext cx="6520200" cy="2775490"/>
          </a:xfrm>
          <a:prstGeom prst="rect">
            <a:avLst/>
          </a:prstGeom>
        </p:spPr>
      </p:pic>
      <p:pic>
        <p:nvPicPr>
          <p:cNvPr id="3" name="Picture 2">
            <a:extLst>
              <a:ext uri="{FF2B5EF4-FFF2-40B4-BE49-F238E27FC236}">
                <a16:creationId xmlns:a16="http://schemas.microsoft.com/office/drawing/2014/main" id="{EA3E177F-00A3-9FB0-C034-7AA2964898CA}"/>
              </a:ext>
            </a:extLst>
          </p:cNvPr>
          <p:cNvPicPr>
            <a:picLocks noChangeAspect="1"/>
          </p:cNvPicPr>
          <p:nvPr/>
        </p:nvPicPr>
        <p:blipFill>
          <a:blip r:embed="rId3"/>
          <a:stretch>
            <a:fillRect/>
          </a:stretch>
        </p:blipFill>
        <p:spPr>
          <a:xfrm>
            <a:off x="5281863" y="2915475"/>
            <a:ext cx="6355589" cy="3639534"/>
          </a:xfrm>
          <a:prstGeom prst="rect">
            <a:avLst/>
          </a:prstGeom>
        </p:spPr>
      </p:pic>
      <p:sp>
        <p:nvSpPr>
          <p:cNvPr id="4" name="TextBox 3">
            <a:extLst>
              <a:ext uri="{FF2B5EF4-FFF2-40B4-BE49-F238E27FC236}">
                <a16:creationId xmlns:a16="http://schemas.microsoft.com/office/drawing/2014/main" id="{52287CBA-E01A-D89A-A28B-7F5F3ED46B31}"/>
              </a:ext>
            </a:extLst>
          </p:cNvPr>
          <p:cNvSpPr txBox="1"/>
          <p:nvPr/>
        </p:nvSpPr>
        <p:spPr>
          <a:xfrm>
            <a:off x="358833" y="4572000"/>
            <a:ext cx="2993705" cy="369332"/>
          </a:xfrm>
          <a:prstGeom prst="rect">
            <a:avLst/>
          </a:prstGeom>
          <a:noFill/>
        </p:spPr>
        <p:txBody>
          <a:bodyPr wrap="none" rtlCol="0">
            <a:spAutoFit/>
          </a:bodyPr>
          <a:lstStyle/>
          <a:p>
            <a:r>
              <a:rPr lang="en-US" dirty="0"/>
              <a:t>ls | sort –r : reverse sorted list</a:t>
            </a:r>
          </a:p>
        </p:txBody>
      </p:sp>
    </p:spTree>
    <p:extLst>
      <p:ext uri="{BB962C8B-B14F-4D97-AF65-F5344CB8AC3E}">
        <p14:creationId xmlns:p14="http://schemas.microsoft.com/office/powerpoint/2010/main" val="7701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84DA2F4-0086-08B9-26CF-F8D656C982CF}"/>
              </a:ext>
            </a:extLst>
          </p:cNvPr>
          <p:cNvPicPr>
            <a:picLocks noChangeAspect="1"/>
          </p:cNvPicPr>
          <p:nvPr/>
        </p:nvPicPr>
        <p:blipFill>
          <a:blip r:embed="rId2"/>
          <a:stretch>
            <a:fillRect/>
          </a:stretch>
        </p:blipFill>
        <p:spPr>
          <a:xfrm>
            <a:off x="0" y="0"/>
            <a:ext cx="8646289" cy="5571067"/>
          </a:xfrm>
          <a:prstGeom prst="rect">
            <a:avLst/>
          </a:prstGeom>
        </p:spPr>
      </p:pic>
      <p:sp>
        <p:nvSpPr>
          <p:cNvPr id="3" name="TextBox 2">
            <a:extLst>
              <a:ext uri="{FF2B5EF4-FFF2-40B4-BE49-F238E27FC236}">
                <a16:creationId xmlns:a16="http://schemas.microsoft.com/office/drawing/2014/main" id="{876E4DFE-A5DD-1414-1E58-D6F2118301BF}"/>
              </a:ext>
            </a:extLst>
          </p:cNvPr>
          <p:cNvSpPr txBox="1"/>
          <p:nvPr/>
        </p:nvSpPr>
        <p:spPr>
          <a:xfrm>
            <a:off x="335280" y="5571067"/>
            <a:ext cx="9308639" cy="369332"/>
          </a:xfrm>
          <a:prstGeom prst="rect">
            <a:avLst/>
          </a:prstGeom>
          <a:noFill/>
        </p:spPr>
        <p:txBody>
          <a:bodyPr wrap="none" rtlCol="0">
            <a:spAutoFit/>
          </a:bodyPr>
          <a:lstStyle/>
          <a:p>
            <a:r>
              <a:rPr lang="en-US" dirty="0"/>
              <a:t>Using </a:t>
            </a:r>
            <a:r>
              <a:rPr lang="en-US" dirty="0" err="1"/>
              <a:t>set|head</a:t>
            </a:r>
            <a:r>
              <a:rPr lang="en-US" dirty="0"/>
              <a:t> -4  : ‘set’ will display shell attributes and calling ‘head -4’ will only display 4 results</a:t>
            </a:r>
          </a:p>
        </p:txBody>
      </p:sp>
      <p:sp>
        <p:nvSpPr>
          <p:cNvPr id="4" name="TextBox 3">
            <a:extLst>
              <a:ext uri="{FF2B5EF4-FFF2-40B4-BE49-F238E27FC236}">
                <a16:creationId xmlns:a16="http://schemas.microsoft.com/office/drawing/2014/main" id="{74BE12CE-0F71-161F-1200-27D4F205C4F9}"/>
              </a:ext>
            </a:extLst>
          </p:cNvPr>
          <p:cNvSpPr txBox="1"/>
          <p:nvPr/>
        </p:nvSpPr>
        <p:spPr>
          <a:xfrm>
            <a:off x="8750462" y="0"/>
            <a:ext cx="3356657" cy="3139321"/>
          </a:xfrm>
          <a:prstGeom prst="rect">
            <a:avLst/>
          </a:prstGeom>
          <a:noFill/>
        </p:spPr>
        <p:txBody>
          <a:bodyPr wrap="square" rtlCol="0">
            <a:spAutoFit/>
          </a:bodyPr>
          <a:lstStyle/>
          <a:p>
            <a:r>
              <a:rPr lang="en-CA" b="1" i="0" dirty="0">
                <a:effectLst/>
                <a:latin typeface="Nunito" pitchFamily="2" charset="77"/>
              </a:rPr>
              <a:t>Set command:</a:t>
            </a:r>
            <a:r>
              <a:rPr lang="en-CA" b="0" i="0" dirty="0">
                <a:effectLst/>
                <a:latin typeface="Nunito" pitchFamily="2" charset="77"/>
              </a:rPr>
              <a:t> It is used to set or unset specific flags and settings( determines the behavior of the script and helps in executing the tasks without any issue.) inside the shell environment. </a:t>
            </a:r>
          </a:p>
          <a:p>
            <a:endParaRPr lang="en-CA" dirty="0">
              <a:latin typeface="Nunito" pitchFamily="2" charset="77"/>
            </a:endParaRPr>
          </a:p>
          <a:p>
            <a:r>
              <a:rPr lang="en-CA" b="0" i="0" dirty="0">
                <a:effectLst/>
                <a:latin typeface="Nunito" pitchFamily="2" charset="77"/>
              </a:rPr>
              <a:t>It can be used to change or display the shell attributes and parameters. </a:t>
            </a:r>
            <a:endParaRPr lang="en-US" dirty="0"/>
          </a:p>
        </p:txBody>
      </p:sp>
    </p:spTree>
    <p:extLst>
      <p:ext uri="{BB962C8B-B14F-4D97-AF65-F5344CB8AC3E}">
        <p14:creationId xmlns:p14="http://schemas.microsoft.com/office/powerpoint/2010/main" val="241359143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15085</TotalTime>
  <Words>621</Words>
  <Application>Microsoft Macintosh PowerPoint</Application>
  <PresentationFormat>Widescreen</PresentationFormat>
  <Paragraphs>56</Paragraphs>
  <Slides>27</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27</vt:i4>
      </vt:variant>
    </vt:vector>
  </HeadingPairs>
  <TitlesOfParts>
    <vt:vector size="34" baseType="lpstr">
      <vt:lpstr>Arial</vt:lpstr>
      <vt:lpstr>Calibri</vt:lpstr>
      <vt:lpstr>Calibri Light</vt:lpstr>
      <vt:lpstr>Nunito</vt:lpstr>
      <vt:lpstr>OpenSans</vt:lpstr>
      <vt:lpstr>Source Sans Pro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Smit Shah</dc:creator>
  <cp:lastModifiedBy>Smit Shah</cp:lastModifiedBy>
  <cp:revision>31</cp:revision>
  <dcterms:created xsi:type="dcterms:W3CDTF">2023-05-06T23:06:08Z</dcterms:created>
  <dcterms:modified xsi:type="dcterms:W3CDTF">2023-05-31T04:06:25Z</dcterms:modified>
</cp:coreProperties>
</file>